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65" r:id="rId2"/>
    <p:sldId id="304" r:id="rId3"/>
    <p:sldId id="305" r:id="rId4"/>
    <p:sldId id="306" r:id="rId5"/>
    <p:sldId id="307" r:id="rId6"/>
    <p:sldId id="308" r:id="rId7"/>
    <p:sldId id="309" r:id="rId8"/>
    <p:sldId id="310" r:id="rId9"/>
    <p:sldId id="311" r:id="rId10"/>
    <p:sldId id="312" r:id="rId11"/>
    <p:sldId id="313" r:id="rId12"/>
    <p:sldId id="314" r:id="rId13"/>
    <p:sldId id="316" r:id="rId14"/>
    <p:sldId id="317" r:id="rId15"/>
    <p:sldId id="318" r:id="rId16"/>
    <p:sldId id="319" r:id="rId17"/>
    <p:sldId id="320" r:id="rId18"/>
    <p:sldId id="321" r:id="rId19"/>
    <p:sldId id="322" r:id="rId20"/>
    <p:sldId id="323" r:id="rId21"/>
    <p:sldId id="324" r:id="rId22"/>
    <p:sldId id="325" r:id="rId23"/>
    <p:sldId id="326" r:id="rId24"/>
    <p:sldId id="327" r:id="rId25"/>
    <p:sldId id="328" r:id="rId26"/>
    <p:sldId id="329" r:id="rId27"/>
    <p:sldId id="330" r:id="rId28"/>
    <p:sldId id="331" r:id="rId29"/>
    <p:sldId id="332" r:id="rId30"/>
    <p:sldId id="336" r:id="rId31"/>
    <p:sldId id="337" r:id="rId32"/>
    <p:sldId id="338" r:id="rId33"/>
    <p:sldId id="339" r:id="rId34"/>
    <p:sldId id="340" r:id="rId35"/>
    <p:sldId id="341" r:id="rId36"/>
    <p:sldId id="342" r:id="rId37"/>
    <p:sldId id="343" r:id="rId38"/>
    <p:sldId id="275" r:id="rId39"/>
  </p:sldIdLst>
  <p:sldSz cx="9144000" cy="6858000" type="screen4x3"/>
  <p:notesSz cx="6888163" cy="100203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51D7D"/>
    <a:srgbClr val="0D75BA"/>
    <a:srgbClr val="B0B0B0"/>
    <a:srgbClr val="1DD6B7"/>
    <a:srgbClr val="22BA59"/>
    <a:srgbClr val="ED9A00"/>
    <a:srgbClr val="D61C35"/>
    <a:srgbClr val="3498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16" autoAdjust="0"/>
    <p:restoredTop sz="96980" autoAdjust="0"/>
  </p:normalViewPr>
  <p:slideViewPr>
    <p:cSldViewPr>
      <p:cViewPr>
        <p:scale>
          <a:sx n="100" d="100"/>
          <a:sy n="100" d="100"/>
        </p:scale>
        <p:origin x="-2322" y="-4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090" y="-84"/>
      </p:cViewPr>
      <p:guideLst>
        <p:guide orient="horz" pos="3157"/>
        <p:guide pos="217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871" cy="501015"/>
          </a:xfrm>
          <a:prstGeom prst="rect">
            <a:avLst/>
          </a:prstGeom>
        </p:spPr>
        <p:txBody>
          <a:bodyPr vert="horz" lIns="93478" tIns="46742" rIns="93478" bIns="46742" rtlCol="0"/>
          <a:lstStyle>
            <a:lvl1pPr algn="l">
              <a:defRPr sz="1200"/>
            </a:lvl1pPr>
          </a:lstStyle>
          <a:p>
            <a:endParaRPr lang="ru-RU"/>
          </a:p>
        </p:txBody>
      </p:sp>
      <p:sp>
        <p:nvSpPr>
          <p:cNvPr id="3" name="Дата 2"/>
          <p:cNvSpPr>
            <a:spLocks noGrp="1"/>
          </p:cNvSpPr>
          <p:nvPr>
            <p:ph type="dt" sz="quarter" idx="1"/>
          </p:nvPr>
        </p:nvSpPr>
        <p:spPr>
          <a:xfrm>
            <a:off x="3901699" y="0"/>
            <a:ext cx="2984871" cy="501015"/>
          </a:xfrm>
          <a:prstGeom prst="rect">
            <a:avLst/>
          </a:prstGeom>
        </p:spPr>
        <p:txBody>
          <a:bodyPr vert="horz" lIns="93478" tIns="46742" rIns="93478" bIns="46742" rtlCol="0"/>
          <a:lstStyle>
            <a:lvl1pPr algn="r">
              <a:defRPr sz="1200"/>
            </a:lvl1pPr>
          </a:lstStyle>
          <a:p>
            <a:fld id="{213B406B-9D0B-473A-819A-9AB78EECDD8E}" type="datetimeFigureOut">
              <a:rPr lang="ru-RU" smtClean="0"/>
              <a:t>22.10.2025</a:t>
            </a:fld>
            <a:endParaRPr lang="ru-RU"/>
          </a:p>
        </p:txBody>
      </p:sp>
      <p:sp>
        <p:nvSpPr>
          <p:cNvPr id="4" name="Нижний колонтитул 3"/>
          <p:cNvSpPr>
            <a:spLocks noGrp="1"/>
          </p:cNvSpPr>
          <p:nvPr>
            <p:ph type="ftr" sz="quarter" idx="2"/>
          </p:nvPr>
        </p:nvSpPr>
        <p:spPr>
          <a:xfrm>
            <a:off x="0" y="9517547"/>
            <a:ext cx="2984871" cy="501015"/>
          </a:xfrm>
          <a:prstGeom prst="rect">
            <a:avLst/>
          </a:prstGeom>
        </p:spPr>
        <p:txBody>
          <a:bodyPr vert="horz" lIns="93478" tIns="46742" rIns="93478" bIns="46742" rtlCol="0" anchor="b"/>
          <a:lstStyle>
            <a:lvl1pPr algn="l">
              <a:defRPr sz="1200"/>
            </a:lvl1pPr>
          </a:lstStyle>
          <a:p>
            <a:endParaRPr lang="ru-RU"/>
          </a:p>
        </p:txBody>
      </p:sp>
      <p:sp>
        <p:nvSpPr>
          <p:cNvPr id="5" name="Номер слайда 4"/>
          <p:cNvSpPr>
            <a:spLocks noGrp="1"/>
          </p:cNvSpPr>
          <p:nvPr>
            <p:ph type="sldNum" sz="quarter" idx="3"/>
          </p:nvPr>
        </p:nvSpPr>
        <p:spPr>
          <a:xfrm>
            <a:off x="3901699" y="9517547"/>
            <a:ext cx="2984871" cy="501015"/>
          </a:xfrm>
          <a:prstGeom prst="rect">
            <a:avLst/>
          </a:prstGeom>
        </p:spPr>
        <p:txBody>
          <a:bodyPr vert="horz" lIns="93478" tIns="46742" rIns="93478" bIns="46742" rtlCol="0" anchor="b"/>
          <a:lstStyle>
            <a:lvl1pPr algn="r">
              <a:defRPr sz="1200"/>
            </a:lvl1pPr>
          </a:lstStyle>
          <a:p>
            <a:fld id="{F74AC6F5-D58F-46EC-91EE-4DB1423DF93C}" type="slidenum">
              <a:rPr lang="ru-RU" smtClean="0"/>
              <a:t>‹#›</a:t>
            </a:fld>
            <a:endParaRPr lang="ru-RU"/>
          </a:p>
        </p:txBody>
      </p:sp>
    </p:spTree>
    <p:extLst>
      <p:ext uri="{BB962C8B-B14F-4D97-AF65-F5344CB8AC3E}">
        <p14:creationId xmlns:p14="http://schemas.microsoft.com/office/powerpoint/2010/main" val="875689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84871" cy="501015"/>
          </a:xfrm>
          <a:prstGeom prst="rect">
            <a:avLst/>
          </a:prstGeom>
        </p:spPr>
        <p:txBody>
          <a:bodyPr vert="horz" lIns="93478" tIns="46742" rIns="93478" bIns="46742" rtlCol="0"/>
          <a:lstStyle>
            <a:lvl1pPr algn="l">
              <a:defRPr sz="1200"/>
            </a:lvl1pPr>
          </a:lstStyle>
          <a:p>
            <a:endParaRPr lang="ru-RU"/>
          </a:p>
        </p:txBody>
      </p:sp>
      <p:sp>
        <p:nvSpPr>
          <p:cNvPr id="3" name="Дата 2"/>
          <p:cNvSpPr>
            <a:spLocks noGrp="1"/>
          </p:cNvSpPr>
          <p:nvPr>
            <p:ph type="dt" idx="1"/>
          </p:nvPr>
        </p:nvSpPr>
        <p:spPr>
          <a:xfrm>
            <a:off x="3901699" y="0"/>
            <a:ext cx="2984871" cy="501015"/>
          </a:xfrm>
          <a:prstGeom prst="rect">
            <a:avLst/>
          </a:prstGeom>
        </p:spPr>
        <p:txBody>
          <a:bodyPr vert="horz" lIns="93478" tIns="46742" rIns="93478" bIns="46742" rtlCol="0"/>
          <a:lstStyle>
            <a:lvl1pPr algn="r">
              <a:defRPr sz="1200"/>
            </a:lvl1pPr>
          </a:lstStyle>
          <a:p>
            <a:fld id="{40ECD939-A1D8-4842-B06F-E19C0A9BC2BF}" type="datetimeFigureOut">
              <a:rPr lang="ru-RU" smtClean="0"/>
              <a:t>22.10.2025</a:t>
            </a:fld>
            <a:endParaRPr lang="ru-RU"/>
          </a:p>
        </p:txBody>
      </p:sp>
      <p:sp>
        <p:nvSpPr>
          <p:cNvPr id="4" name="Образ слайда 3"/>
          <p:cNvSpPr>
            <a:spLocks noGrp="1" noRot="1" noChangeAspect="1"/>
          </p:cNvSpPr>
          <p:nvPr>
            <p:ph type="sldImg" idx="2"/>
          </p:nvPr>
        </p:nvSpPr>
        <p:spPr>
          <a:xfrm>
            <a:off x="938213" y="750888"/>
            <a:ext cx="5011737" cy="3759200"/>
          </a:xfrm>
          <a:prstGeom prst="rect">
            <a:avLst/>
          </a:prstGeom>
          <a:noFill/>
          <a:ln w="12700">
            <a:solidFill>
              <a:prstClr val="black"/>
            </a:solidFill>
          </a:ln>
        </p:spPr>
        <p:txBody>
          <a:bodyPr vert="horz" lIns="93478" tIns="46742" rIns="93478" bIns="46742" rtlCol="0" anchor="ctr"/>
          <a:lstStyle/>
          <a:p>
            <a:endParaRPr lang="ru-RU"/>
          </a:p>
        </p:txBody>
      </p:sp>
      <p:sp>
        <p:nvSpPr>
          <p:cNvPr id="5" name="Заметки 4"/>
          <p:cNvSpPr>
            <a:spLocks noGrp="1"/>
          </p:cNvSpPr>
          <p:nvPr>
            <p:ph type="body" sz="quarter" idx="3"/>
          </p:nvPr>
        </p:nvSpPr>
        <p:spPr>
          <a:xfrm>
            <a:off x="688817" y="4759648"/>
            <a:ext cx="5510530" cy="4509135"/>
          </a:xfrm>
          <a:prstGeom prst="rect">
            <a:avLst/>
          </a:prstGeom>
        </p:spPr>
        <p:txBody>
          <a:bodyPr vert="horz" lIns="93478" tIns="46742" rIns="93478" bIns="46742"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517547"/>
            <a:ext cx="2984871" cy="501015"/>
          </a:xfrm>
          <a:prstGeom prst="rect">
            <a:avLst/>
          </a:prstGeom>
        </p:spPr>
        <p:txBody>
          <a:bodyPr vert="horz" lIns="93478" tIns="46742" rIns="93478" bIns="46742" rtlCol="0" anchor="b"/>
          <a:lstStyle>
            <a:lvl1pPr algn="l">
              <a:defRPr sz="1200"/>
            </a:lvl1pPr>
          </a:lstStyle>
          <a:p>
            <a:endParaRPr lang="ru-RU"/>
          </a:p>
        </p:txBody>
      </p:sp>
      <p:sp>
        <p:nvSpPr>
          <p:cNvPr id="7" name="Номер слайда 6"/>
          <p:cNvSpPr>
            <a:spLocks noGrp="1"/>
          </p:cNvSpPr>
          <p:nvPr>
            <p:ph type="sldNum" sz="quarter" idx="5"/>
          </p:nvPr>
        </p:nvSpPr>
        <p:spPr>
          <a:xfrm>
            <a:off x="3901699" y="9517547"/>
            <a:ext cx="2984871" cy="501015"/>
          </a:xfrm>
          <a:prstGeom prst="rect">
            <a:avLst/>
          </a:prstGeom>
        </p:spPr>
        <p:txBody>
          <a:bodyPr vert="horz" lIns="93478" tIns="46742" rIns="93478" bIns="46742" rtlCol="0" anchor="b"/>
          <a:lstStyle>
            <a:lvl1pPr algn="r">
              <a:defRPr sz="1200"/>
            </a:lvl1pPr>
          </a:lstStyle>
          <a:p>
            <a:fld id="{18578D45-228B-42E8-98A0-1AB3CDF94F30}" type="slidenum">
              <a:rPr lang="ru-RU" smtClean="0"/>
              <a:t>‹#›</a:t>
            </a:fld>
            <a:endParaRPr lang="ru-RU"/>
          </a:p>
        </p:txBody>
      </p:sp>
    </p:spTree>
    <p:extLst>
      <p:ext uri="{BB962C8B-B14F-4D97-AF65-F5344CB8AC3E}">
        <p14:creationId xmlns:p14="http://schemas.microsoft.com/office/powerpoint/2010/main" val="3129122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38213" y="750888"/>
            <a:ext cx="5011737" cy="3759200"/>
          </a:xfrm>
          <a:prstGeom prst="rect">
            <a:avLst/>
          </a:prstGeom>
        </p:spPr>
      </p:sp>
      <p:sp>
        <p:nvSpPr>
          <p:cNvPr id="3" name="Заметки 2"/>
          <p:cNvSpPr>
            <a:spLocks noGrp="1"/>
          </p:cNvSpPr>
          <p:nvPr>
            <p:ph type="body" idx="1"/>
          </p:nvPr>
        </p:nvSpPr>
        <p:spPr>
          <a:xfrm>
            <a:off x="688817" y="4759648"/>
            <a:ext cx="5510530" cy="4509135"/>
          </a:xfrm>
          <a:prstGeom prst="rect">
            <a:avLst/>
          </a:prstGeom>
        </p:spPr>
        <p:txBody>
          <a:bodyPr/>
          <a:lstStyle/>
          <a:p>
            <a:endParaRPr lang="ru-RU" dirty="0"/>
          </a:p>
        </p:txBody>
      </p:sp>
      <p:sp>
        <p:nvSpPr>
          <p:cNvPr id="4" name="Номер слайда 3"/>
          <p:cNvSpPr>
            <a:spLocks noGrp="1"/>
          </p:cNvSpPr>
          <p:nvPr>
            <p:ph type="sldNum" sz="quarter" idx="10"/>
          </p:nvPr>
        </p:nvSpPr>
        <p:spPr>
          <a:xfrm>
            <a:off x="3901700" y="9517548"/>
            <a:ext cx="2984871" cy="501015"/>
          </a:xfrm>
          <a:prstGeom prst="rect">
            <a:avLst/>
          </a:prstGeom>
        </p:spPr>
        <p:txBody>
          <a:bodyPr/>
          <a:lstStyle/>
          <a:p>
            <a:fld id="{CB0CDA66-2285-4022-A763-D2C514226788}" type="slidenum">
              <a:rPr lang="ru-RU" smtClean="0"/>
              <a:t>1</a:t>
            </a:fld>
            <a:endParaRPr lang="ru-RU" dirty="0"/>
          </a:p>
        </p:txBody>
      </p:sp>
    </p:spTree>
    <p:extLst>
      <p:ext uri="{BB962C8B-B14F-4D97-AF65-F5344CB8AC3E}">
        <p14:creationId xmlns:p14="http://schemas.microsoft.com/office/powerpoint/2010/main" val="3137734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10</a:t>
            </a:fld>
            <a:endParaRPr lang="ru-RU" altLang="ru-RU"/>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11</a:t>
            </a:fld>
            <a:endParaRPr lang="ru-RU" altLang="ru-RU"/>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12</a:t>
            </a:fld>
            <a:endParaRPr lang="ru-RU" altLang="ru-RU"/>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13</a:t>
            </a:fld>
            <a:endParaRPr lang="ru-RU" altLang="ru-RU"/>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14</a:t>
            </a:fld>
            <a:endParaRPr lang="ru-RU" altLang="ru-RU"/>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15</a:t>
            </a:fld>
            <a:endParaRPr lang="ru-RU" altLang="ru-RU"/>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16</a:t>
            </a:fld>
            <a:endParaRPr lang="ru-RU" altLang="ru-RU"/>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17</a:t>
            </a:fld>
            <a:endParaRPr lang="ru-RU" altLang="ru-RU"/>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18</a:t>
            </a:fld>
            <a:endParaRPr lang="ru-RU" altLang="ru-RU"/>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19</a:t>
            </a:fld>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a:t>
            </a:fld>
            <a:endParaRPr lang="ru-RU" altLang="ru-RU"/>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20</a:t>
            </a:fld>
            <a:endParaRPr lang="ru-RU" altLang="ru-RU"/>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21</a:t>
            </a:fld>
            <a:endParaRPr lang="ru-RU" altLang="ru-RU"/>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22</a:t>
            </a:fld>
            <a:endParaRPr lang="ru-RU" altLang="ru-RU"/>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23</a:t>
            </a:fld>
            <a:endParaRPr lang="ru-RU" altLang="ru-RU"/>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24</a:t>
            </a:fld>
            <a:endParaRPr lang="ru-RU" altLang="ru-RU"/>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25</a:t>
            </a:fld>
            <a:endParaRPr lang="ru-RU" altLang="ru-RU"/>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26</a:t>
            </a:fld>
            <a:endParaRPr lang="ru-RU" altLang="ru-RU"/>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27</a:t>
            </a:fld>
            <a:endParaRPr lang="ru-RU" altLang="ru-RU"/>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28</a:t>
            </a:fld>
            <a:endParaRPr lang="ru-RU" altLang="ru-RU"/>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29</a:t>
            </a:fld>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a:t>
            </a:fld>
            <a:endParaRPr lang="ru-RU" altLang="ru-RU"/>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30</a:t>
            </a:fld>
            <a:endParaRPr lang="ru-RU" altLang="ru-RU"/>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31</a:t>
            </a:fld>
            <a:endParaRPr lang="ru-RU" altLang="ru-RU"/>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32</a:t>
            </a:fld>
            <a:endParaRPr lang="ru-RU" altLang="ru-RU"/>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33</a:t>
            </a:fld>
            <a:endParaRPr lang="ru-RU" altLang="ru-RU"/>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34</a:t>
            </a:fld>
            <a:endParaRPr lang="ru-RU" altLang="ru-RU"/>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35</a:t>
            </a:fld>
            <a:endParaRPr lang="ru-RU" altLang="ru-RU"/>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36</a:t>
            </a:fld>
            <a:endParaRPr lang="ru-RU" altLang="ru-RU"/>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37</a:t>
            </a:fld>
            <a:endParaRPr lang="ru-RU" altLang="ru-RU"/>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938213" y="750888"/>
            <a:ext cx="5011737" cy="3759200"/>
          </a:xfrm>
          <a:prstGeom prst="rect">
            <a:avLst/>
          </a:prstGeom>
        </p:spPr>
      </p:sp>
      <p:sp>
        <p:nvSpPr>
          <p:cNvPr id="3" name="Заметки 2"/>
          <p:cNvSpPr>
            <a:spLocks noGrp="1"/>
          </p:cNvSpPr>
          <p:nvPr>
            <p:ph type="body" idx="1"/>
          </p:nvPr>
        </p:nvSpPr>
        <p:spPr>
          <a:xfrm>
            <a:off x="688817" y="4759648"/>
            <a:ext cx="5510530" cy="4509135"/>
          </a:xfrm>
          <a:prstGeom prst="rect">
            <a:avLst/>
          </a:prstGeom>
        </p:spPr>
        <p:txBody>
          <a:bodyPr/>
          <a:lstStyle/>
          <a:p>
            <a:endParaRPr lang="ru-RU" dirty="0"/>
          </a:p>
        </p:txBody>
      </p:sp>
      <p:sp>
        <p:nvSpPr>
          <p:cNvPr id="4" name="Номер слайда 3"/>
          <p:cNvSpPr>
            <a:spLocks noGrp="1"/>
          </p:cNvSpPr>
          <p:nvPr>
            <p:ph type="sldNum" sz="quarter" idx="10"/>
          </p:nvPr>
        </p:nvSpPr>
        <p:spPr>
          <a:xfrm>
            <a:off x="3901700" y="9517548"/>
            <a:ext cx="2984871" cy="501015"/>
          </a:xfrm>
          <a:prstGeom prst="rect">
            <a:avLst/>
          </a:prstGeom>
        </p:spPr>
        <p:txBody>
          <a:bodyPr/>
          <a:lstStyle/>
          <a:p>
            <a:fld id="{CB0CDA66-2285-4022-A763-D2C514226788}" type="slidenum">
              <a:rPr lang="ru-RU" smtClean="0"/>
              <a:t>38</a:t>
            </a:fld>
            <a:endParaRPr lang="ru-RU" dirty="0"/>
          </a:p>
        </p:txBody>
      </p:sp>
    </p:spTree>
    <p:extLst>
      <p:ext uri="{BB962C8B-B14F-4D97-AF65-F5344CB8AC3E}">
        <p14:creationId xmlns:p14="http://schemas.microsoft.com/office/powerpoint/2010/main" val="3137734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4</a:t>
            </a:fld>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5</a:t>
            </a:fld>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6</a:t>
            </a:fld>
            <a:endParaRPr lang="ru-RU" alt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7</a:t>
            </a:fld>
            <a:endParaRPr lang="ru-RU" alt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8</a:t>
            </a:fld>
            <a:endParaRPr lang="ru-RU" alt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Образ слайда 1"/>
          <p:cNvSpPr>
            <a:spLocks noGrp="1" noRot="1" noChangeAspect="1"/>
          </p:cNvSpPr>
          <p:nvPr>
            <p:ph type="sldImg"/>
          </p:nvPr>
        </p:nvSpPr>
        <p:spPr bwMode="auto">
          <a:xfrm>
            <a:off x="938213" y="750888"/>
            <a:ext cx="5011737" cy="37592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48131" name="Заметки 2"/>
          <p:cNvSpPr>
            <a:spLocks noGrp="1"/>
          </p:cNvSpPr>
          <p:nvPr>
            <p:ph type="body" idx="1"/>
          </p:nvPr>
        </p:nvSpPr>
        <p:spPr bwMode="auto">
          <a:xfrm>
            <a:off x="688497" y="4760966"/>
            <a:ext cx="5511174" cy="450777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smtClean="0"/>
          </a:p>
        </p:txBody>
      </p:sp>
      <p:sp>
        <p:nvSpPr>
          <p:cNvPr id="48132" name="Номер слайда 3"/>
          <p:cNvSpPr>
            <a:spLocks noGrp="1"/>
          </p:cNvSpPr>
          <p:nvPr>
            <p:ph type="sldNum" sz="quarter" idx="4294967295"/>
          </p:nvPr>
        </p:nvSpPr>
        <p:spPr bwMode="auto">
          <a:xfrm>
            <a:off x="3900938" y="9517126"/>
            <a:ext cx="2985621" cy="5015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700">
                <a:solidFill>
                  <a:schemeClr val="tx1"/>
                </a:solidFill>
                <a:latin typeface="Calibri" pitchFamily="34" charset="0"/>
                <a:cs typeface="Arial" charset="0"/>
              </a:defRPr>
            </a:lvl1pPr>
            <a:lvl2pPr marL="751071" indent="-288873" eaLnBrk="0" hangingPunct="0">
              <a:defRPr sz="1700">
                <a:solidFill>
                  <a:schemeClr val="tx1"/>
                </a:solidFill>
                <a:latin typeface="Calibri" pitchFamily="34" charset="0"/>
                <a:cs typeface="Arial" charset="0"/>
              </a:defRPr>
            </a:lvl2pPr>
            <a:lvl3pPr marL="1155494" indent="-231099" eaLnBrk="0" hangingPunct="0">
              <a:defRPr sz="1700">
                <a:solidFill>
                  <a:schemeClr val="tx1"/>
                </a:solidFill>
                <a:latin typeface="Calibri" pitchFamily="34" charset="0"/>
                <a:cs typeface="Arial" charset="0"/>
              </a:defRPr>
            </a:lvl3pPr>
            <a:lvl4pPr marL="1617691" indent="-231099" eaLnBrk="0" hangingPunct="0">
              <a:defRPr sz="1700">
                <a:solidFill>
                  <a:schemeClr val="tx1"/>
                </a:solidFill>
                <a:latin typeface="Calibri" pitchFamily="34" charset="0"/>
                <a:cs typeface="Arial" charset="0"/>
              </a:defRPr>
            </a:lvl4pPr>
            <a:lvl5pPr marL="2079888" indent="-231099" eaLnBrk="0" hangingPunct="0">
              <a:defRPr sz="1700">
                <a:solidFill>
                  <a:schemeClr val="tx1"/>
                </a:solidFill>
                <a:latin typeface="Calibri" pitchFamily="34" charset="0"/>
                <a:cs typeface="Arial" charset="0"/>
              </a:defRPr>
            </a:lvl5pPr>
            <a:lvl6pPr marL="2542087" indent="-231099" defTabSz="901927" eaLnBrk="0" fontAlgn="base" hangingPunct="0">
              <a:spcBef>
                <a:spcPct val="0"/>
              </a:spcBef>
              <a:spcAft>
                <a:spcPct val="0"/>
              </a:spcAft>
              <a:defRPr sz="1700">
                <a:solidFill>
                  <a:schemeClr val="tx1"/>
                </a:solidFill>
                <a:latin typeface="Calibri" pitchFamily="34" charset="0"/>
                <a:cs typeface="Arial" charset="0"/>
              </a:defRPr>
            </a:lvl6pPr>
            <a:lvl7pPr marL="3004285" indent="-231099" defTabSz="901927" eaLnBrk="0" fontAlgn="base" hangingPunct="0">
              <a:spcBef>
                <a:spcPct val="0"/>
              </a:spcBef>
              <a:spcAft>
                <a:spcPct val="0"/>
              </a:spcAft>
              <a:defRPr sz="1700">
                <a:solidFill>
                  <a:schemeClr val="tx1"/>
                </a:solidFill>
                <a:latin typeface="Calibri" pitchFamily="34" charset="0"/>
                <a:cs typeface="Arial" charset="0"/>
              </a:defRPr>
            </a:lvl7pPr>
            <a:lvl8pPr marL="3466481" indent="-231099" defTabSz="901927" eaLnBrk="0" fontAlgn="base" hangingPunct="0">
              <a:spcBef>
                <a:spcPct val="0"/>
              </a:spcBef>
              <a:spcAft>
                <a:spcPct val="0"/>
              </a:spcAft>
              <a:defRPr sz="1700">
                <a:solidFill>
                  <a:schemeClr val="tx1"/>
                </a:solidFill>
                <a:latin typeface="Calibri" pitchFamily="34" charset="0"/>
                <a:cs typeface="Arial" charset="0"/>
              </a:defRPr>
            </a:lvl8pPr>
            <a:lvl9pPr marL="3928679" indent="-231099" defTabSz="901927" eaLnBrk="0" fontAlgn="base" hangingPunct="0">
              <a:spcBef>
                <a:spcPct val="0"/>
              </a:spcBef>
              <a:spcAft>
                <a:spcPct val="0"/>
              </a:spcAft>
              <a:defRPr sz="1700">
                <a:solidFill>
                  <a:schemeClr val="tx1"/>
                </a:solidFill>
                <a:latin typeface="Calibri" pitchFamily="34" charset="0"/>
                <a:cs typeface="Arial" charset="0"/>
              </a:defRPr>
            </a:lvl9pPr>
          </a:lstStyle>
          <a:p>
            <a:pPr eaLnBrk="1" hangingPunct="1"/>
            <a:fld id="{71661167-6242-4A5F-9E5D-BFD9CF7863AA}" type="slidenum">
              <a:rPr lang="ru-RU" altLang="ru-RU"/>
              <a:pPr eaLnBrk="1" hangingPunct="1"/>
              <a:t>9</a:t>
            </a:fld>
            <a:endParaRPr lang="ru-RU" alt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8"/>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46428" indent="0" algn="ctr">
              <a:buNone/>
              <a:defRPr>
                <a:solidFill>
                  <a:schemeClr val="tx1">
                    <a:tint val="75000"/>
                  </a:schemeClr>
                </a:solidFill>
              </a:defRPr>
            </a:lvl2pPr>
            <a:lvl3pPr marL="892855" indent="0" algn="ctr">
              <a:buNone/>
              <a:defRPr>
                <a:solidFill>
                  <a:schemeClr val="tx1">
                    <a:tint val="75000"/>
                  </a:schemeClr>
                </a:solidFill>
              </a:defRPr>
            </a:lvl3pPr>
            <a:lvl4pPr marL="1339282" indent="0" algn="ctr">
              <a:buNone/>
              <a:defRPr>
                <a:solidFill>
                  <a:schemeClr val="tx1">
                    <a:tint val="75000"/>
                  </a:schemeClr>
                </a:solidFill>
              </a:defRPr>
            </a:lvl4pPr>
            <a:lvl5pPr marL="1785710" indent="0" algn="ctr">
              <a:buNone/>
              <a:defRPr>
                <a:solidFill>
                  <a:schemeClr val="tx1">
                    <a:tint val="75000"/>
                  </a:schemeClr>
                </a:solidFill>
              </a:defRPr>
            </a:lvl5pPr>
            <a:lvl6pPr marL="2232137" indent="0" algn="ctr">
              <a:buNone/>
              <a:defRPr>
                <a:solidFill>
                  <a:schemeClr val="tx1">
                    <a:tint val="75000"/>
                  </a:schemeClr>
                </a:solidFill>
              </a:defRPr>
            </a:lvl6pPr>
            <a:lvl7pPr marL="2678565" indent="0" algn="ctr">
              <a:buNone/>
              <a:defRPr>
                <a:solidFill>
                  <a:schemeClr val="tx1">
                    <a:tint val="75000"/>
                  </a:schemeClr>
                </a:solidFill>
              </a:defRPr>
            </a:lvl7pPr>
            <a:lvl8pPr marL="3124992" indent="0" algn="ctr">
              <a:buNone/>
              <a:defRPr>
                <a:solidFill>
                  <a:schemeClr val="tx1">
                    <a:tint val="75000"/>
                  </a:schemeClr>
                </a:solidFill>
              </a:defRPr>
            </a:lvl8pPr>
            <a:lvl9pPr marL="3571419"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23F96950-60EE-4417-A51F-2EC74899C41E}" type="datetime1">
              <a:rPr lang="ru-RU">
                <a:solidFill>
                  <a:prstClr val="black">
                    <a:tint val="75000"/>
                  </a:prstClr>
                </a:solidFill>
              </a:rPr>
              <a:pPr>
                <a:defRPr/>
              </a:pPr>
              <a:t>22.10.2025</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12A207CB-39B2-4F8A-96EF-11F633997886}"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7496402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1" y="274640"/>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40"/>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4ED55EC-67AF-446A-B470-9BB981C2E5E9}" type="datetime1">
              <a:rPr lang="ru-RU">
                <a:solidFill>
                  <a:prstClr val="black">
                    <a:tint val="75000"/>
                  </a:prstClr>
                </a:solidFill>
              </a:rPr>
              <a:pPr>
                <a:defRPr/>
              </a:pPr>
              <a:t>22.10.2025</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377E7796-5F1A-404A-8747-F03FD50E8E9F}"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41974262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pPr>
              <a:defRPr/>
            </a:pPr>
            <a:fld id="{45C54D8C-6950-4958-AA2D-5F831D86DA33}" type="datetime1">
              <a:rPr lang="ru-RU" smtClean="0">
                <a:solidFill>
                  <a:prstClr val="black">
                    <a:tint val="75000"/>
                  </a:prstClr>
                </a:solidFill>
              </a:rPr>
              <a:pPr>
                <a:defRPr/>
              </a:pPr>
              <a:t>22.10.2025</a:t>
            </a:fld>
            <a:endParaRPr lang="ru-RU" dirty="0">
              <a:solidFill>
                <a:prstClr val="black">
                  <a:tint val="75000"/>
                </a:prstClr>
              </a:solidFill>
            </a:endParaRPr>
          </a:p>
        </p:txBody>
      </p:sp>
      <p:sp>
        <p:nvSpPr>
          <p:cNvPr id="4" name="Нижний колонтитул 3"/>
          <p:cNvSpPr>
            <a:spLocks noGrp="1"/>
          </p:cNvSpPr>
          <p:nvPr>
            <p:ph type="ftr" sz="quarter" idx="11"/>
          </p:nvPr>
        </p:nvSpPr>
        <p:spPr/>
        <p:txBody>
          <a:bodyPr/>
          <a:lstStyle/>
          <a:p>
            <a:pPr>
              <a:defRPr/>
            </a:pPr>
            <a:endParaRPr lang="ru-RU">
              <a:solidFill>
                <a:prstClr val="black">
                  <a:tint val="75000"/>
                </a:prstClr>
              </a:solidFill>
            </a:endParaRPr>
          </a:p>
        </p:txBody>
      </p:sp>
      <p:sp>
        <p:nvSpPr>
          <p:cNvPr id="5" name="Номер слайда 4"/>
          <p:cNvSpPr>
            <a:spLocks noGrp="1"/>
          </p:cNvSpPr>
          <p:nvPr>
            <p:ph type="sldNum" sz="quarter" idx="12"/>
          </p:nvPr>
        </p:nvSpPr>
        <p:spPr/>
        <p:txBody>
          <a:bodyPr/>
          <a:lstStyle/>
          <a:p>
            <a:pPr>
              <a:defRPr/>
            </a:pPr>
            <a:fld id="{1F1ADF40-8B9E-4A98-8A5F-9BFC7C126839}" type="slidenum">
              <a:rPr lang="ru-RU" smtClean="0">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12863648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1715021-3586-4529-9BCD-1AC33F32D655}" type="datetime1">
              <a:rPr lang="ru-RU">
                <a:solidFill>
                  <a:prstClr val="black">
                    <a:tint val="75000"/>
                  </a:prstClr>
                </a:solidFill>
              </a:rPr>
              <a:pPr>
                <a:defRPr/>
              </a:pPr>
              <a:t>22.10.2025</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849D5EEC-BF98-4A8E-B1C4-20EFC4CCC271}"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251105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4" y="4406903"/>
            <a:ext cx="7772400" cy="1362075"/>
          </a:xfrm>
        </p:spPr>
        <p:txBody>
          <a:bodyPr anchor="t"/>
          <a:lstStyle>
            <a:lvl1pPr algn="l">
              <a:defRPr sz="3900" b="1" cap="all"/>
            </a:lvl1pPr>
          </a:lstStyle>
          <a:p>
            <a:r>
              <a:rPr lang="ru-RU" smtClean="0"/>
              <a:t>Образец заголовка</a:t>
            </a:r>
            <a:endParaRPr lang="ru-RU"/>
          </a:p>
        </p:txBody>
      </p:sp>
      <p:sp>
        <p:nvSpPr>
          <p:cNvPr id="3" name="Текст 2"/>
          <p:cNvSpPr>
            <a:spLocks noGrp="1"/>
          </p:cNvSpPr>
          <p:nvPr>
            <p:ph type="body" idx="1"/>
          </p:nvPr>
        </p:nvSpPr>
        <p:spPr>
          <a:xfrm>
            <a:off x="722314" y="2906715"/>
            <a:ext cx="7772400" cy="1500187"/>
          </a:xfrm>
        </p:spPr>
        <p:txBody>
          <a:bodyPr anchor="b"/>
          <a:lstStyle>
            <a:lvl1pPr marL="0" indent="0">
              <a:buNone/>
              <a:defRPr sz="2000">
                <a:solidFill>
                  <a:schemeClr val="tx1">
                    <a:tint val="75000"/>
                  </a:schemeClr>
                </a:solidFill>
              </a:defRPr>
            </a:lvl1pPr>
            <a:lvl2pPr marL="446428" indent="0">
              <a:buNone/>
              <a:defRPr sz="1700">
                <a:solidFill>
                  <a:schemeClr val="tx1">
                    <a:tint val="75000"/>
                  </a:schemeClr>
                </a:solidFill>
              </a:defRPr>
            </a:lvl2pPr>
            <a:lvl3pPr marL="892855" indent="0">
              <a:buNone/>
              <a:defRPr sz="1600">
                <a:solidFill>
                  <a:schemeClr val="tx1">
                    <a:tint val="75000"/>
                  </a:schemeClr>
                </a:solidFill>
              </a:defRPr>
            </a:lvl3pPr>
            <a:lvl4pPr marL="1339282" indent="0">
              <a:buNone/>
              <a:defRPr sz="1300">
                <a:solidFill>
                  <a:schemeClr val="tx1">
                    <a:tint val="75000"/>
                  </a:schemeClr>
                </a:solidFill>
              </a:defRPr>
            </a:lvl4pPr>
            <a:lvl5pPr marL="1785710" indent="0">
              <a:buNone/>
              <a:defRPr sz="1300">
                <a:solidFill>
                  <a:schemeClr val="tx1">
                    <a:tint val="75000"/>
                  </a:schemeClr>
                </a:solidFill>
              </a:defRPr>
            </a:lvl5pPr>
            <a:lvl6pPr marL="2232137" indent="0">
              <a:buNone/>
              <a:defRPr sz="1300">
                <a:solidFill>
                  <a:schemeClr val="tx1">
                    <a:tint val="75000"/>
                  </a:schemeClr>
                </a:solidFill>
              </a:defRPr>
            </a:lvl6pPr>
            <a:lvl7pPr marL="2678565" indent="0">
              <a:buNone/>
              <a:defRPr sz="1300">
                <a:solidFill>
                  <a:schemeClr val="tx1">
                    <a:tint val="75000"/>
                  </a:schemeClr>
                </a:solidFill>
              </a:defRPr>
            </a:lvl7pPr>
            <a:lvl8pPr marL="3124992" indent="0">
              <a:buNone/>
              <a:defRPr sz="1300">
                <a:solidFill>
                  <a:schemeClr val="tx1">
                    <a:tint val="75000"/>
                  </a:schemeClr>
                </a:solidFill>
              </a:defRPr>
            </a:lvl8pPr>
            <a:lvl9pPr marL="3571419" indent="0">
              <a:buNone/>
              <a:defRPr sz="13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40BDF0D0-5F14-4BF9-89B4-807960F9B4DB}" type="datetime1">
              <a:rPr lang="ru-RU">
                <a:solidFill>
                  <a:prstClr val="black">
                    <a:tint val="75000"/>
                  </a:prstClr>
                </a:solidFill>
              </a:rPr>
              <a:pPr>
                <a:defRPr/>
              </a:pPr>
              <a:t>22.10.2025</a:t>
            </a:fld>
            <a:endParaRPr lang="ru-RU" dirty="0">
              <a:solidFill>
                <a:prstClr val="black">
                  <a:tint val="75000"/>
                </a:prstClr>
              </a:solidFill>
            </a:endParaRPr>
          </a:p>
        </p:txBody>
      </p:sp>
      <p:sp>
        <p:nvSpPr>
          <p:cNvPr id="5"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12"/>
          </p:nvPr>
        </p:nvSpPr>
        <p:spPr/>
        <p:txBody>
          <a:bodyPr/>
          <a:lstStyle>
            <a:lvl1pPr>
              <a:defRPr/>
            </a:lvl1pPr>
          </a:lstStyle>
          <a:p>
            <a:pPr>
              <a:defRPr/>
            </a:pPr>
            <a:fld id="{59E9A3A6-D2F4-4916-97FA-FE3113638B8A}"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2051727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1" y="1600201"/>
            <a:ext cx="4038600" cy="4525963"/>
          </a:xfrm>
        </p:spPr>
        <p:txBody>
          <a:bodyPr/>
          <a:lstStyle>
            <a:lvl1pPr>
              <a:defRPr sz="2800"/>
            </a:lvl1pPr>
            <a:lvl2pPr>
              <a:defRPr sz="2400"/>
            </a:lvl2pPr>
            <a:lvl3pPr>
              <a:defRPr sz="2000"/>
            </a:lvl3pPr>
            <a:lvl4pPr>
              <a:defRPr sz="1700"/>
            </a:lvl4pPr>
            <a:lvl5pPr>
              <a:defRPr sz="1700"/>
            </a:lvl5pPr>
            <a:lvl6pPr>
              <a:defRPr sz="1700"/>
            </a:lvl6pPr>
            <a:lvl7pPr>
              <a:defRPr sz="1700"/>
            </a:lvl7pPr>
            <a:lvl8pPr>
              <a:defRPr sz="1700"/>
            </a:lvl8pPr>
            <a:lvl9pPr>
              <a:defRPr sz="17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16CEF946-1D84-45E5-9485-0D6A6E70F7FB}" type="datetime1">
              <a:rPr lang="ru-RU">
                <a:solidFill>
                  <a:prstClr val="black">
                    <a:tint val="75000"/>
                  </a:prstClr>
                </a:solidFill>
              </a:rPr>
              <a:pPr>
                <a:defRPr/>
              </a:pPr>
              <a:t>22.10.2025</a:t>
            </a:fld>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8CA02EB1-C2EA-4BE2-87CC-B4C7A290B3C2}"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0732036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9" cy="639762"/>
          </a:xfrm>
        </p:spPr>
        <p:txBody>
          <a:bodyPr anchor="b"/>
          <a:lstStyle>
            <a:lvl1pPr marL="0" indent="0">
              <a:buNone/>
              <a:defRPr sz="2400" b="1"/>
            </a:lvl1pPr>
            <a:lvl2pPr marL="446428" indent="0">
              <a:buNone/>
              <a:defRPr sz="2000" b="1"/>
            </a:lvl2pPr>
            <a:lvl3pPr marL="892855" indent="0">
              <a:buNone/>
              <a:defRPr sz="1700" b="1"/>
            </a:lvl3pPr>
            <a:lvl4pPr marL="1339282" indent="0">
              <a:buNone/>
              <a:defRPr sz="1600" b="1"/>
            </a:lvl4pPr>
            <a:lvl5pPr marL="1785710" indent="0">
              <a:buNone/>
              <a:defRPr sz="1600" b="1"/>
            </a:lvl5pPr>
            <a:lvl6pPr marL="2232137" indent="0">
              <a:buNone/>
              <a:defRPr sz="1600" b="1"/>
            </a:lvl6pPr>
            <a:lvl7pPr marL="2678565" indent="0">
              <a:buNone/>
              <a:defRPr sz="1600" b="1"/>
            </a:lvl7pPr>
            <a:lvl8pPr marL="3124992" indent="0">
              <a:buNone/>
              <a:defRPr sz="1600" b="1"/>
            </a:lvl8pPr>
            <a:lvl9pPr marL="3571419"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6"/>
            <a:ext cx="4040189" cy="3951288"/>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6" y="1535113"/>
            <a:ext cx="4041774" cy="639762"/>
          </a:xfrm>
        </p:spPr>
        <p:txBody>
          <a:bodyPr anchor="b"/>
          <a:lstStyle>
            <a:lvl1pPr marL="0" indent="0">
              <a:buNone/>
              <a:defRPr sz="2400" b="1"/>
            </a:lvl1pPr>
            <a:lvl2pPr marL="446428" indent="0">
              <a:buNone/>
              <a:defRPr sz="2000" b="1"/>
            </a:lvl2pPr>
            <a:lvl3pPr marL="892855" indent="0">
              <a:buNone/>
              <a:defRPr sz="1700" b="1"/>
            </a:lvl3pPr>
            <a:lvl4pPr marL="1339282" indent="0">
              <a:buNone/>
              <a:defRPr sz="1600" b="1"/>
            </a:lvl4pPr>
            <a:lvl5pPr marL="1785710" indent="0">
              <a:buNone/>
              <a:defRPr sz="1600" b="1"/>
            </a:lvl5pPr>
            <a:lvl6pPr marL="2232137" indent="0">
              <a:buNone/>
              <a:defRPr sz="1600" b="1"/>
            </a:lvl6pPr>
            <a:lvl7pPr marL="2678565" indent="0">
              <a:buNone/>
              <a:defRPr sz="1600" b="1"/>
            </a:lvl7pPr>
            <a:lvl8pPr marL="3124992" indent="0">
              <a:buNone/>
              <a:defRPr sz="1600" b="1"/>
            </a:lvl8pPr>
            <a:lvl9pPr marL="3571419"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6" y="2174876"/>
            <a:ext cx="4041774" cy="3951288"/>
          </a:xfrm>
        </p:spPr>
        <p:txBody>
          <a:bodyPr/>
          <a:lstStyle>
            <a:lvl1pPr>
              <a:defRPr sz="2400"/>
            </a:lvl1pPr>
            <a:lvl2pPr>
              <a:defRPr sz="2000"/>
            </a:lvl2pPr>
            <a:lvl3pPr>
              <a:defRPr sz="17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186BEC37-B114-4690-AF82-B805D7B23D5D}" type="datetime1">
              <a:rPr lang="ru-RU">
                <a:solidFill>
                  <a:prstClr val="black">
                    <a:tint val="75000"/>
                  </a:prstClr>
                </a:solidFill>
              </a:rPr>
              <a:pPr>
                <a:defRPr/>
              </a:pPr>
              <a:t>22.10.2025</a:t>
            </a:fld>
            <a:endParaRPr lang="ru-RU" dirty="0">
              <a:solidFill>
                <a:prstClr val="black">
                  <a:tint val="75000"/>
                </a:prstClr>
              </a:solidFill>
            </a:endParaRPr>
          </a:p>
        </p:txBody>
      </p:sp>
      <p:sp>
        <p:nvSpPr>
          <p:cNvPr id="8"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9" name="Номер слайда 5"/>
          <p:cNvSpPr>
            <a:spLocks noGrp="1"/>
          </p:cNvSpPr>
          <p:nvPr>
            <p:ph type="sldNum" sz="quarter" idx="12"/>
          </p:nvPr>
        </p:nvSpPr>
        <p:spPr/>
        <p:txBody>
          <a:bodyPr/>
          <a:lstStyle>
            <a:lvl1pPr>
              <a:defRPr/>
            </a:lvl1pPr>
          </a:lstStyle>
          <a:p>
            <a:pPr>
              <a:defRPr/>
            </a:pPr>
            <a:fld id="{6DA24140-83FD-4D4B-9988-79AC61CE141B}"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1590355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7A716057-6702-4E35-8568-2506CAE4728E}" type="datetime1">
              <a:rPr lang="ru-RU">
                <a:solidFill>
                  <a:prstClr val="black">
                    <a:tint val="75000"/>
                  </a:prstClr>
                </a:solidFill>
              </a:rPr>
              <a:pPr>
                <a:defRPr/>
              </a:pPr>
              <a:t>22.10.2025</a:t>
            </a:fld>
            <a:endParaRPr lang="ru-RU" dirty="0">
              <a:solidFill>
                <a:prstClr val="black">
                  <a:tint val="75000"/>
                </a:prstClr>
              </a:solidFill>
            </a:endParaRPr>
          </a:p>
        </p:txBody>
      </p:sp>
      <p:sp>
        <p:nvSpPr>
          <p:cNvPr id="4"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5" name="Номер слайда 5"/>
          <p:cNvSpPr>
            <a:spLocks noGrp="1"/>
          </p:cNvSpPr>
          <p:nvPr>
            <p:ph type="sldNum" sz="quarter" idx="12"/>
          </p:nvPr>
        </p:nvSpPr>
        <p:spPr/>
        <p:txBody>
          <a:bodyPr/>
          <a:lstStyle>
            <a:lvl1pPr>
              <a:defRPr/>
            </a:lvl1pPr>
          </a:lstStyle>
          <a:p>
            <a:pPr>
              <a:defRPr/>
            </a:pPr>
            <a:fld id="{D43B0686-8D99-4ACC-8A56-D8005C90A9DD}"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2680398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CD6D17BD-09F4-4B68-8A9E-F4923A6C7150}" type="datetime1">
              <a:rPr lang="ru-RU">
                <a:solidFill>
                  <a:prstClr val="black">
                    <a:tint val="75000"/>
                  </a:prstClr>
                </a:solidFill>
              </a:rPr>
              <a:pPr>
                <a:defRPr/>
              </a:pPr>
              <a:t>22.10.2025</a:t>
            </a:fld>
            <a:endParaRPr lang="ru-RU" dirty="0">
              <a:solidFill>
                <a:prstClr val="black">
                  <a:tint val="75000"/>
                </a:prstClr>
              </a:solidFill>
            </a:endParaRPr>
          </a:p>
        </p:txBody>
      </p:sp>
      <p:sp>
        <p:nvSpPr>
          <p:cNvPr id="3"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4" name="Номер слайда 5"/>
          <p:cNvSpPr>
            <a:spLocks noGrp="1"/>
          </p:cNvSpPr>
          <p:nvPr>
            <p:ph type="sldNum" sz="quarter" idx="12"/>
          </p:nvPr>
        </p:nvSpPr>
        <p:spPr/>
        <p:txBody>
          <a:bodyPr/>
          <a:lstStyle>
            <a:lvl1pPr>
              <a:defRPr/>
            </a:lvl1pPr>
          </a:lstStyle>
          <a:p>
            <a:pPr>
              <a:defRPr/>
            </a:pPr>
            <a:fld id="{C52C4DF1-0C38-4EDB-87B9-9BB3709266CE}"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182206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2"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1" y="273051"/>
            <a:ext cx="5111750" cy="58531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2" y="1435102"/>
            <a:ext cx="3008313" cy="4691063"/>
          </a:xfrm>
        </p:spPr>
        <p:txBody>
          <a:bodyPr/>
          <a:lstStyle>
            <a:lvl1pPr marL="0" indent="0">
              <a:buNone/>
              <a:defRPr sz="1300"/>
            </a:lvl1pPr>
            <a:lvl2pPr marL="446428" indent="0">
              <a:buNone/>
              <a:defRPr sz="1200"/>
            </a:lvl2pPr>
            <a:lvl3pPr marL="892855" indent="0">
              <a:buNone/>
              <a:defRPr sz="900"/>
            </a:lvl3pPr>
            <a:lvl4pPr marL="1339282" indent="0">
              <a:buNone/>
              <a:defRPr sz="900"/>
            </a:lvl4pPr>
            <a:lvl5pPr marL="1785710" indent="0">
              <a:buNone/>
              <a:defRPr sz="900"/>
            </a:lvl5pPr>
            <a:lvl6pPr marL="2232137" indent="0">
              <a:buNone/>
              <a:defRPr sz="900"/>
            </a:lvl6pPr>
            <a:lvl7pPr marL="2678565" indent="0">
              <a:buNone/>
              <a:defRPr sz="900"/>
            </a:lvl7pPr>
            <a:lvl8pPr marL="3124992" indent="0">
              <a:buNone/>
              <a:defRPr sz="900"/>
            </a:lvl8pPr>
            <a:lvl9pPr marL="3571419"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A43C02DF-020C-498F-BF02-456A69EEE8B8}" type="datetime1">
              <a:rPr lang="ru-RU">
                <a:solidFill>
                  <a:prstClr val="black">
                    <a:tint val="75000"/>
                  </a:prstClr>
                </a:solidFill>
              </a:rPr>
              <a:pPr>
                <a:defRPr/>
              </a:pPr>
              <a:t>22.10.2025</a:t>
            </a:fld>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FD0B0123-1979-4085-9E6A-3628D34FA806}"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35979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1"/>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46428" indent="0">
              <a:buNone/>
              <a:defRPr sz="2800"/>
            </a:lvl2pPr>
            <a:lvl3pPr marL="892855" indent="0">
              <a:buNone/>
              <a:defRPr sz="2400"/>
            </a:lvl3pPr>
            <a:lvl4pPr marL="1339282" indent="0">
              <a:buNone/>
              <a:defRPr sz="2000"/>
            </a:lvl4pPr>
            <a:lvl5pPr marL="1785710" indent="0">
              <a:buNone/>
              <a:defRPr sz="2000"/>
            </a:lvl5pPr>
            <a:lvl6pPr marL="2232137" indent="0">
              <a:buNone/>
              <a:defRPr sz="2000"/>
            </a:lvl6pPr>
            <a:lvl7pPr marL="2678565" indent="0">
              <a:buNone/>
              <a:defRPr sz="2000"/>
            </a:lvl7pPr>
            <a:lvl8pPr marL="3124992" indent="0">
              <a:buNone/>
              <a:defRPr sz="2000"/>
            </a:lvl8pPr>
            <a:lvl9pPr marL="3571419" indent="0">
              <a:buNone/>
              <a:defRPr sz="2000"/>
            </a:lvl9pPr>
          </a:lstStyle>
          <a:p>
            <a:pPr lvl="0"/>
            <a:endParaRPr lang="ru-RU" noProof="0"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300"/>
            </a:lvl1pPr>
            <a:lvl2pPr marL="446428" indent="0">
              <a:buNone/>
              <a:defRPr sz="1200"/>
            </a:lvl2pPr>
            <a:lvl3pPr marL="892855" indent="0">
              <a:buNone/>
              <a:defRPr sz="900"/>
            </a:lvl3pPr>
            <a:lvl4pPr marL="1339282" indent="0">
              <a:buNone/>
              <a:defRPr sz="900"/>
            </a:lvl4pPr>
            <a:lvl5pPr marL="1785710" indent="0">
              <a:buNone/>
              <a:defRPr sz="900"/>
            </a:lvl5pPr>
            <a:lvl6pPr marL="2232137" indent="0">
              <a:buNone/>
              <a:defRPr sz="900"/>
            </a:lvl6pPr>
            <a:lvl7pPr marL="2678565" indent="0">
              <a:buNone/>
              <a:defRPr sz="900"/>
            </a:lvl7pPr>
            <a:lvl8pPr marL="3124992" indent="0">
              <a:buNone/>
              <a:defRPr sz="900"/>
            </a:lvl8pPr>
            <a:lvl9pPr marL="3571419"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EC084F2B-813C-431B-82A1-90E26F177D41}" type="datetime1">
              <a:rPr lang="ru-RU">
                <a:solidFill>
                  <a:prstClr val="black">
                    <a:tint val="75000"/>
                  </a:prstClr>
                </a:solidFill>
              </a:rPr>
              <a:pPr>
                <a:defRPr/>
              </a:pPr>
              <a:t>22.10.2025</a:t>
            </a:fld>
            <a:endParaRPr lang="ru-RU" dirty="0">
              <a:solidFill>
                <a:prstClr val="black">
                  <a:tint val="75000"/>
                </a:prstClr>
              </a:solidFill>
            </a:endParaRPr>
          </a:p>
        </p:txBody>
      </p:sp>
      <p:sp>
        <p:nvSpPr>
          <p:cNvPr id="6" name="Нижний колонтитул 4"/>
          <p:cNvSpPr>
            <a:spLocks noGrp="1"/>
          </p:cNvSpPr>
          <p:nvPr>
            <p:ph type="ftr" sz="quarter" idx="11"/>
          </p:nvPr>
        </p:nvSpPr>
        <p:spPr/>
        <p:txBody>
          <a:bodyPr/>
          <a:lstStyle>
            <a:lvl1pPr>
              <a:defRPr/>
            </a:lvl1pPr>
          </a:lstStyle>
          <a:p>
            <a:pPr>
              <a:defRPr/>
            </a:pPr>
            <a:endParaRPr lang="ru-RU">
              <a:solidFill>
                <a:prstClr val="black">
                  <a:tint val="75000"/>
                </a:prstClr>
              </a:solidFill>
            </a:endParaRPr>
          </a:p>
        </p:txBody>
      </p:sp>
      <p:sp>
        <p:nvSpPr>
          <p:cNvPr id="7" name="Номер слайда 5"/>
          <p:cNvSpPr>
            <a:spLocks noGrp="1"/>
          </p:cNvSpPr>
          <p:nvPr>
            <p:ph type="sldNum" sz="quarter" idx="12"/>
          </p:nvPr>
        </p:nvSpPr>
        <p:spPr/>
        <p:txBody>
          <a:bodyPr/>
          <a:lstStyle>
            <a:lvl1pPr>
              <a:defRPr/>
            </a:lvl1pPr>
          </a:lstStyle>
          <a:p>
            <a:pPr>
              <a:defRPr/>
            </a:pPr>
            <a:fld id="{30556C71-451A-4FFD-A813-7D238D1C30A1}"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36424249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285" tIns="44643" rIns="89285" bIns="44643" numCol="1" anchor="ctr" anchorCtr="0" compatLnSpc="1">
            <a:prstTxWarp prst="textNoShape">
              <a:avLst/>
            </a:prstTxWarp>
          </a:bodyPr>
          <a:lstStyle/>
          <a:p>
            <a:pPr lvl="0"/>
            <a:r>
              <a:rPr lang="ru-RU" altLang="ru-RU" dirty="0" smtClean="0"/>
              <a:t>Образец заголовка</a:t>
            </a:r>
          </a:p>
        </p:txBody>
      </p:sp>
      <p:sp>
        <p:nvSpPr>
          <p:cNvPr id="1027" name="Текст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9285" tIns="44643" rIns="89285" bIns="44643" numCol="1" anchor="t" anchorCtr="0" compatLnSpc="1">
            <a:prstTxWarp prst="textNoShape">
              <a:avLst/>
            </a:prstTxWarp>
          </a:bodyPr>
          <a:lstStyle/>
          <a:p>
            <a:pPr lvl="0"/>
            <a:r>
              <a:rPr lang="ru-RU" altLang="ru-RU" dirty="0" smtClean="0"/>
              <a:t>Образец текста</a:t>
            </a:r>
          </a:p>
          <a:p>
            <a:pPr lvl="1"/>
            <a:r>
              <a:rPr lang="ru-RU" altLang="ru-RU" dirty="0" smtClean="0"/>
              <a:t>Второй уровень</a:t>
            </a:r>
          </a:p>
          <a:p>
            <a:pPr lvl="2"/>
            <a:r>
              <a:rPr lang="ru-RU" altLang="ru-RU" dirty="0" smtClean="0"/>
              <a:t>Третий уровень</a:t>
            </a:r>
          </a:p>
          <a:p>
            <a:pPr lvl="3"/>
            <a:r>
              <a:rPr lang="ru-RU" altLang="ru-RU" dirty="0" smtClean="0"/>
              <a:t>Четвертый уровень</a:t>
            </a:r>
          </a:p>
          <a:p>
            <a:pPr lvl="4"/>
            <a:r>
              <a:rPr lang="ru-RU" altLang="ru-RU" dirty="0" smtClean="0"/>
              <a:t>Пятый уровень</a:t>
            </a:r>
          </a:p>
        </p:txBody>
      </p:sp>
      <p:sp>
        <p:nvSpPr>
          <p:cNvPr id="4" name="Дата 3"/>
          <p:cNvSpPr>
            <a:spLocks noGrp="1"/>
          </p:cNvSpPr>
          <p:nvPr>
            <p:ph type="dt" sz="half" idx="2"/>
          </p:nvPr>
        </p:nvSpPr>
        <p:spPr>
          <a:xfrm>
            <a:off x="457200" y="6356351"/>
            <a:ext cx="2133600" cy="365125"/>
          </a:xfrm>
          <a:prstGeom prst="rect">
            <a:avLst/>
          </a:prstGeom>
        </p:spPr>
        <p:txBody>
          <a:bodyPr vert="horz" lIns="89285" tIns="44643" rIns="89285" bIns="44643" rtlCol="0" anchor="ctr"/>
          <a:lstStyle>
            <a:lvl1pPr algn="l" defTabSz="892855" fontAlgn="auto">
              <a:spcBef>
                <a:spcPts val="0"/>
              </a:spcBef>
              <a:spcAft>
                <a:spcPts val="0"/>
              </a:spcAft>
              <a:defRPr sz="1200">
                <a:solidFill>
                  <a:schemeClr val="tx1">
                    <a:tint val="75000"/>
                  </a:schemeClr>
                </a:solidFill>
                <a:latin typeface="+mn-lt"/>
                <a:cs typeface="+mn-cs"/>
              </a:defRPr>
            </a:lvl1pPr>
          </a:lstStyle>
          <a:p>
            <a:pPr>
              <a:defRPr/>
            </a:pPr>
            <a:fld id="{45C54D8C-6950-4958-AA2D-5F831D86DA33}" type="datetime1">
              <a:rPr lang="ru-RU">
                <a:solidFill>
                  <a:prstClr val="black">
                    <a:tint val="75000"/>
                  </a:prstClr>
                </a:solidFill>
              </a:rPr>
              <a:pPr>
                <a:defRPr/>
              </a:pPr>
              <a:t>22.10.2025</a:t>
            </a:fld>
            <a:endParaRPr lang="ru-RU" dirty="0">
              <a:solidFill>
                <a:prstClr val="black">
                  <a:tint val="75000"/>
                </a:prstClr>
              </a:solidFill>
            </a:endParaRPr>
          </a:p>
        </p:txBody>
      </p:sp>
      <p:sp>
        <p:nvSpPr>
          <p:cNvPr id="5" name="Нижний колонтитул 4"/>
          <p:cNvSpPr>
            <a:spLocks noGrp="1"/>
          </p:cNvSpPr>
          <p:nvPr>
            <p:ph type="ftr" sz="quarter" idx="3"/>
          </p:nvPr>
        </p:nvSpPr>
        <p:spPr>
          <a:xfrm>
            <a:off x="3124200" y="6356351"/>
            <a:ext cx="2895600" cy="365125"/>
          </a:xfrm>
          <a:prstGeom prst="rect">
            <a:avLst/>
          </a:prstGeom>
        </p:spPr>
        <p:txBody>
          <a:bodyPr vert="horz" lIns="89285" tIns="44643" rIns="89285" bIns="44643" rtlCol="0" anchor="ctr"/>
          <a:lstStyle>
            <a:lvl1pPr algn="ctr" defTabSz="892855" fontAlgn="auto">
              <a:spcBef>
                <a:spcPts val="0"/>
              </a:spcBef>
              <a:spcAft>
                <a:spcPts val="0"/>
              </a:spcAft>
              <a:defRPr sz="1200">
                <a:solidFill>
                  <a:schemeClr val="tx1">
                    <a:tint val="75000"/>
                  </a:schemeClr>
                </a:solidFill>
                <a:latin typeface="+mn-lt"/>
                <a:cs typeface="+mn-cs"/>
              </a:defRPr>
            </a:lvl1pPr>
          </a:lstStyle>
          <a:p>
            <a:pPr>
              <a:defRPr/>
            </a:pPr>
            <a:endParaRPr lang="ru-RU">
              <a:solidFill>
                <a:prstClr val="black">
                  <a:tint val="75000"/>
                </a:prstClr>
              </a:solidFill>
            </a:endParaRPr>
          </a:p>
        </p:txBody>
      </p:sp>
      <p:sp>
        <p:nvSpPr>
          <p:cNvPr id="6" name="Номер слайда 5"/>
          <p:cNvSpPr>
            <a:spLocks noGrp="1"/>
          </p:cNvSpPr>
          <p:nvPr>
            <p:ph type="sldNum" sz="quarter" idx="4"/>
          </p:nvPr>
        </p:nvSpPr>
        <p:spPr>
          <a:xfrm>
            <a:off x="6553200" y="6356351"/>
            <a:ext cx="2133600" cy="365125"/>
          </a:xfrm>
          <a:prstGeom prst="rect">
            <a:avLst/>
          </a:prstGeom>
        </p:spPr>
        <p:txBody>
          <a:bodyPr vert="horz" lIns="89285" tIns="44643" rIns="89285" bIns="44643" rtlCol="0" anchor="ctr"/>
          <a:lstStyle>
            <a:lvl1pPr algn="r" defTabSz="892855" fontAlgn="auto">
              <a:spcBef>
                <a:spcPts val="0"/>
              </a:spcBef>
              <a:spcAft>
                <a:spcPts val="0"/>
              </a:spcAft>
              <a:defRPr sz="1200">
                <a:solidFill>
                  <a:schemeClr val="tx1">
                    <a:tint val="75000"/>
                  </a:schemeClr>
                </a:solidFill>
                <a:latin typeface="+mn-lt"/>
                <a:cs typeface="+mn-cs"/>
              </a:defRPr>
            </a:lvl1pPr>
          </a:lstStyle>
          <a:p>
            <a:pPr>
              <a:defRPr/>
            </a:pPr>
            <a:fld id="{1F1ADF40-8B9E-4A98-8A5F-9BFC7C126839}" type="slidenum">
              <a:rPr lang="ru-RU">
                <a:solidFill>
                  <a:prstClr val="black">
                    <a:tint val="75000"/>
                  </a:prstClr>
                </a:solidFill>
              </a:rPr>
              <a:pPr>
                <a:defRPr/>
              </a:pPr>
              <a:t>‹#›</a:t>
            </a:fld>
            <a:endParaRPr lang="ru-RU" dirty="0">
              <a:solidFill>
                <a:prstClr val="black">
                  <a:tint val="75000"/>
                </a:prstClr>
              </a:solidFill>
            </a:endParaRPr>
          </a:p>
        </p:txBody>
      </p:sp>
    </p:spTree>
    <p:extLst>
      <p:ext uri="{BB962C8B-B14F-4D97-AF65-F5344CB8AC3E}">
        <p14:creationId xmlns:p14="http://schemas.microsoft.com/office/powerpoint/2010/main" val="8400691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1" r:id="rId10"/>
    <p:sldLayoutId id="2147483672" r:id="rId11"/>
  </p:sldLayoutIdLst>
  <p:timing>
    <p:tnLst>
      <p:par>
        <p:cTn id="1" dur="indefinite" restart="never" nodeType="tmRoot"/>
      </p:par>
    </p:tnLst>
  </p:timing>
  <p:hf hdr="0" ftr="0" dt="0"/>
  <p:txStyles>
    <p:titleStyle>
      <a:lvl1pPr algn="ctr" defTabSz="892175" rtl="0" eaLnBrk="0" fontAlgn="base" hangingPunct="0">
        <a:spcBef>
          <a:spcPct val="0"/>
        </a:spcBef>
        <a:spcAft>
          <a:spcPct val="0"/>
        </a:spcAft>
        <a:defRPr sz="4300" kern="1200">
          <a:solidFill>
            <a:schemeClr val="tx1"/>
          </a:solidFill>
          <a:latin typeface="+mj-lt"/>
          <a:ea typeface="+mj-ea"/>
          <a:cs typeface="+mj-cs"/>
        </a:defRPr>
      </a:lvl1pPr>
      <a:lvl2pPr algn="ctr" defTabSz="892175" rtl="0" eaLnBrk="0" fontAlgn="base" hangingPunct="0">
        <a:spcBef>
          <a:spcPct val="0"/>
        </a:spcBef>
        <a:spcAft>
          <a:spcPct val="0"/>
        </a:spcAft>
        <a:defRPr sz="4300">
          <a:solidFill>
            <a:schemeClr val="tx1"/>
          </a:solidFill>
          <a:latin typeface="Calibri" pitchFamily="34" charset="0"/>
        </a:defRPr>
      </a:lvl2pPr>
      <a:lvl3pPr algn="ctr" defTabSz="892175" rtl="0" eaLnBrk="0" fontAlgn="base" hangingPunct="0">
        <a:spcBef>
          <a:spcPct val="0"/>
        </a:spcBef>
        <a:spcAft>
          <a:spcPct val="0"/>
        </a:spcAft>
        <a:defRPr sz="4300">
          <a:solidFill>
            <a:schemeClr val="tx1"/>
          </a:solidFill>
          <a:latin typeface="Calibri" pitchFamily="34" charset="0"/>
        </a:defRPr>
      </a:lvl3pPr>
      <a:lvl4pPr algn="ctr" defTabSz="892175" rtl="0" eaLnBrk="0" fontAlgn="base" hangingPunct="0">
        <a:spcBef>
          <a:spcPct val="0"/>
        </a:spcBef>
        <a:spcAft>
          <a:spcPct val="0"/>
        </a:spcAft>
        <a:defRPr sz="4300">
          <a:solidFill>
            <a:schemeClr val="tx1"/>
          </a:solidFill>
          <a:latin typeface="Calibri" pitchFamily="34" charset="0"/>
        </a:defRPr>
      </a:lvl4pPr>
      <a:lvl5pPr algn="ctr" defTabSz="892175" rtl="0" eaLnBrk="0" fontAlgn="base" hangingPunct="0">
        <a:spcBef>
          <a:spcPct val="0"/>
        </a:spcBef>
        <a:spcAft>
          <a:spcPct val="0"/>
        </a:spcAft>
        <a:defRPr sz="4300">
          <a:solidFill>
            <a:schemeClr val="tx1"/>
          </a:solidFill>
          <a:latin typeface="Calibri" pitchFamily="34" charset="0"/>
        </a:defRPr>
      </a:lvl5pPr>
      <a:lvl6pPr marL="457200" algn="ctr" defTabSz="892175" rtl="0" fontAlgn="base">
        <a:spcBef>
          <a:spcPct val="0"/>
        </a:spcBef>
        <a:spcAft>
          <a:spcPct val="0"/>
        </a:spcAft>
        <a:defRPr sz="4300">
          <a:solidFill>
            <a:schemeClr val="tx1"/>
          </a:solidFill>
          <a:latin typeface="Calibri" pitchFamily="34" charset="0"/>
        </a:defRPr>
      </a:lvl6pPr>
      <a:lvl7pPr marL="914400" algn="ctr" defTabSz="892175" rtl="0" fontAlgn="base">
        <a:spcBef>
          <a:spcPct val="0"/>
        </a:spcBef>
        <a:spcAft>
          <a:spcPct val="0"/>
        </a:spcAft>
        <a:defRPr sz="4300">
          <a:solidFill>
            <a:schemeClr val="tx1"/>
          </a:solidFill>
          <a:latin typeface="Calibri" pitchFamily="34" charset="0"/>
        </a:defRPr>
      </a:lvl7pPr>
      <a:lvl8pPr marL="1371600" algn="ctr" defTabSz="892175" rtl="0" fontAlgn="base">
        <a:spcBef>
          <a:spcPct val="0"/>
        </a:spcBef>
        <a:spcAft>
          <a:spcPct val="0"/>
        </a:spcAft>
        <a:defRPr sz="4300">
          <a:solidFill>
            <a:schemeClr val="tx1"/>
          </a:solidFill>
          <a:latin typeface="Calibri" pitchFamily="34" charset="0"/>
        </a:defRPr>
      </a:lvl8pPr>
      <a:lvl9pPr marL="1828800" algn="ctr" defTabSz="892175" rtl="0" fontAlgn="base">
        <a:spcBef>
          <a:spcPct val="0"/>
        </a:spcBef>
        <a:spcAft>
          <a:spcPct val="0"/>
        </a:spcAft>
        <a:defRPr sz="4300">
          <a:solidFill>
            <a:schemeClr val="tx1"/>
          </a:solidFill>
          <a:latin typeface="Calibri" pitchFamily="34" charset="0"/>
        </a:defRPr>
      </a:lvl9pPr>
    </p:titleStyle>
    <p:bodyStyle>
      <a:lvl1pPr marL="333375" indent="-333375" algn="l" defTabSz="892175"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23900" indent="-277813" algn="l" defTabSz="892175"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16013" indent="-222250" algn="l" defTabSz="892175"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62100" indent="-222250" algn="l" defTabSz="892175"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08188" indent="-222250" algn="l" defTabSz="892175"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455351" indent="-223214" algn="l" defTabSz="892855"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01779" indent="-223214" algn="l" defTabSz="892855"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348205" indent="-223214" algn="l" defTabSz="892855"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794633" indent="-223214" algn="l" defTabSz="892855"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892855" rtl="0" eaLnBrk="1" latinLnBrk="0" hangingPunct="1">
        <a:defRPr sz="1700" kern="1200">
          <a:solidFill>
            <a:schemeClr val="tx1"/>
          </a:solidFill>
          <a:latin typeface="+mn-lt"/>
          <a:ea typeface="+mn-ea"/>
          <a:cs typeface="+mn-cs"/>
        </a:defRPr>
      </a:lvl1pPr>
      <a:lvl2pPr marL="446428" algn="l" defTabSz="892855" rtl="0" eaLnBrk="1" latinLnBrk="0" hangingPunct="1">
        <a:defRPr sz="1700" kern="1200">
          <a:solidFill>
            <a:schemeClr val="tx1"/>
          </a:solidFill>
          <a:latin typeface="+mn-lt"/>
          <a:ea typeface="+mn-ea"/>
          <a:cs typeface="+mn-cs"/>
        </a:defRPr>
      </a:lvl2pPr>
      <a:lvl3pPr marL="892855" algn="l" defTabSz="892855" rtl="0" eaLnBrk="1" latinLnBrk="0" hangingPunct="1">
        <a:defRPr sz="1700" kern="1200">
          <a:solidFill>
            <a:schemeClr val="tx1"/>
          </a:solidFill>
          <a:latin typeface="+mn-lt"/>
          <a:ea typeface="+mn-ea"/>
          <a:cs typeface="+mn-cs"/>
        </a:defRPr>
      </a:lvl3pPr>
      <a:lvl4pPr marL="1339282" algn="l" defTabSz="892855" rtl="0" eaLnBrk="1" latinLnBrk="0" hangingPunct="1">
        <a:defRPr sz="1700" kern="1200">
          <a:solidFill>
            <a:schemeClr val="tx1"/>
          </a:solidFill>
          <a:latin typeface="+mn-lt"/>
          <a:ea typeface="+mn-ea"/>
          <a:cs typeface="+mn-cs"/>
        </a:defRPr>
      </a:lvl4pPr>
      <a:lvl5pPr marL="1785710" algn="l" defTabSz="892855" rtl="0" eaLnBrk="1" latinLnBrk="0" hangingPunct="1">
        <a:defRPr sz="1700" kern="1200">
          <a:solidFill>
            <a:schemeClr val="tx1"/>
          </a:solidFill>
          <a:latin typeface="+mn-lt"/>
          <a:ea typeface="+mn-ea"/>
          <a:cs typeface="+mn-cs"/>
        </a:defRPr>
      </a:lvl5pPr>
      <a:lvl6pPr marL="2232137" algn="l" defTabSz="892855" rtl="0" eaLnBrk="1" latinLnBrk="0" hangingPunct="1">
        <a:defRPr sz="1700" kern="1200">
          <a:solidFill>
            <a:schemeClr val="tx1"/>
          </a:solidFill>
          <a:latin typeface="+mn-lt"/>
          <a:ea typeface="+mn-ea"/>
          <a:cs typeface="+mn-cs"/>
        </a:defRPr>
      </a:lvl6pPr>
      <a:lvl7pPr marL="2678565" algn="l" defTabSz="892855" rtl="0" eaLnBrk="1" latinLnBrk="0" hangingPunct="1">
        <a:defRPr sz="1700" kern="1200">
          <a:solidFill>
            <a:schemeClr val="tx1"/>
          </a:solidFill>
          <a:latin typeface="+mn-lt"/>
          <a:ea typeface="+mn-ea"/>
          <a:cs typeface="+mn-cs"/>
        </a:defRPr>
      </a:lvl7pPr>
      <a:lvl8pPr marL="3124992" algn="l" defTabSz="892855" rtl="0" eaLnBrk="1" latinLnBrk="0" hangingPunct="1">
        <a:defRPr sz="1700" kern="1200">
          <a:solidFill>
            <a:schemeClr val="tx1"/>
          </a:solidFill>
          <a:latin typeface="+mn-lt"/>
          <a:ea typeface="+mn-ea"/>
          <a:cs typeface="+mn-cs"/>
        </a:defRPr>
      </a:lvl8pPr>
      <a:lvl9pPr marL="3571419" algn="l" defTabSz="89285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P56"/></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hyperlink" Target="#P84"/></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hyperlink" Target="https://login.consultant.ru/link/?req=doc&amp;base=LAW&amp;n=495191&amp;date=07.10.2025&amp;dst=6&amp;field=134" TargetMode="External"/><Relationship Id="rId4" Type="http://schemas.openxmlformats.org/officeDocument/2006/relationships/hyperlink" Target="#P84"/></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hyperlink" Target="#P76"/><Relationship Id="rId4" Type="http://schemas.openxmlformats.org/officeDocument/2006/relationships/hyperlink" Target="#P74"/></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P92"/><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hyperlink" Target="#P78"/><Relationship Id="rId5" Type="http://schemas.openxmlformats.org/officeDocument/2006/relationships/hyperlink" Target="#P77"/><Relationship Id="rId4" Type="http://schemas.openxmlformats.org/officeDocument/2006/relationships/hyperlink" Target="#P112"/></Relationships>
</file>

<file path=ppt/slides/_rels/slide17.xml.rels><?xml version="1.0" encoding="UTF-8" standalone="yes"?>
<Relationships xmlns="http://schemas.openxmlformats.org/package/2006/relationships"><Relationship Id="rId8" Type="http://schemas.openxmlformats.org/officeDocument/2006/relationships/hyperlink" Target="#P210"/><Relationship Id="rId3" Type="http://schemas.openxmlformats.org/officeDocument/2006/relationships/image" Target="../media/image2.png"/><Relationship Id="rId7" Type="http://schemas.openxmlformats.org/officeDocument/2006/relationships/hyperlink" Target="#P83"/><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hyperlink" Target="#P80"/><Relationship Id="rId5" Type="http://schemas.openxmlformats.org/officeDocument/2006/relationships/hyperlink" Target="#P79"/><Relationship Id="rId4" Type="http://schemas.openxmlformats.org/officeDocument/2006/relationships/hyperlink" Target="#P91"/></Relationships>
</file>

<file path=ppt/slides/_rels/slide18.xml.rels><?xml version="1.0" encoding="UTF-8" standalone="yes"?>
<Relationships xmlns="http://schemas.openxmlformats.org/package/2006/relationships"><Relationship Id="rId8" Type="http://schemas.openxmlformats.org/officeDocument/2006/relationships/hyperlink" Target="#P115"/><Relationship Id="rId3" Type="http://schemas.openxmlformats.org/officeDocument/2006/relationships/image" Target="../media/image2.png"/><Relationship Id="rId7" Type="http://schemas.openxmlformats.org/officeDocument/2006/relationships/hyperlink" Target="#P78"/><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hyperlink" Target="#P77"/><Relationship Id="rId11" Type="http://schemas.openxmlformats.org/officeDocument/2006/relationships/hyperlink" Target="#P89"/><Relationship Id="rId5" Type="http://schemas.openxmlformats.org/officeDocument/2006/relationships/hyperlink" Target="#P113"/><Relationship Id="rId10" Type="http://schemas.openxmlformats.org/officeDocument/2006/relationships/hyperlink" Target="#P88"/><Relationship Id="rId4" Type="http://schemas.openxmlformats.org/officeDocument/2006/relationships/hyperlink" Target="#P111"/><Relationship Id="rId9" Type="http://schemas.openxmlformats.org/officeDocument/2006/relationships/hyperlink" Target="#P83"/></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P92"/><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hyperlink" Target="#P82"/><Relationship Id="rId5" Type="http://schemas.openxmlformats.org/officeDocument/2006/relationships/hyperlink" Target="#P78"/><Relationship Id="rId4" Type="http://schemas.openxmlformats.org/officeDocument/2006/relationships/hyperlink" Target="#P77"/></Relationships>
</file>

<file path=ppt/slides/_rels/slide21.xml.rels><?xml version="1.0" encoding="UTF-8" standalone="yes"?>
<Relationships xmlns="http://schemas.openxmlformats.org/package/2006/relationships"><Relationship Id="rId8" Type="http://schemas.openxmlformats.org/officeDocument/2006/relationships/hyperlink" Target="#P115"/><Relationship Id="rId3" Type="http://schemas.openxmlformats.org/officeDocument/2006/relationships/image" Target="../media/image2.png"/><Relationship Id="rId7" Type="http://schemas.openxmlformats.org/officeDocument/2006/relationships/hyperlink" Target="#P78"/><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hyperlink" Target="#P77"/><Relationship Id="rId5" Type="http://schemas.openxmlformats.org/officeDocument/2006/relationships/hyperlink" Target="#P113"/><Relationship Id="rId10" Type="http://schemas.openxmlformats.org/officeDocument/2006/relationships/hyperlink" Target="#P156"/><Relationship Id="rId4" Type="http://schemas.openxmlformats.org/officeDocument/2006/relationships/hyperlink" Target="#P111"/><Relationship Id="rId9" Type="http://schemas.openxmlformats.org/officeDocument/2006/relationships/hyperlink" Target="#P125"/></Relationships>
</file>

<file path=ppt/slides/_rels/slide22.xml.rels><?xml version="1.0" encoding="UTF-8" standalone="yes"?>
<Relationships xmlns="http://schemas.openxmlformats.org/package/2006/relationships"><Relationship Id="rId8" Type="http://schemas.openxmlformats.org/officeDocument/2006/relationships/hyperlink" Target="#P156"/><Relationship Id="rId3" Type="http://schemas.openxmlformats.org/officeDocument/2006/relationships/image" Target="../media/image2.png"/><Relationship Id="rId7" Type="http://schemas.openxmlformats.org/officeDocument/2006/relationships/hyperlink" Target="#P123"/><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hyperlink" Target="#P107"/><Relationship Id="rId5" Type="http://schemas.openxmlformats.org/officeDocument/2006/relationships/hyperlink" Target="#P76"/><Relationship Id="rId4" Type="http://schemas.openxmlformats.org/officeDocument/2006/relationships/hyperlink" Target="#P139"/></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hyperlink" Target="#P139"/><Relationship Id="rId4" Type="http://schemas.openxmlformats.org/officeDocument/2006/relationships/hyperlink" Target="#P136"/></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hyperlink" Target="#P102"/></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hyperlink" Target="#P253"/><Relationship Id="rId4" Type="http://schemas.openxmlformats.org/officeDocument/2006/relationships/hyperlink" Target="#P238"/></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8" Type="http://schemas.openxmlformats.org/officeDocument/2006/relationships/hyperlink" Target="#P205"/><Relationship Id="rId3" Type="http://schemas.openxmlformats.org/officeDocument/2006/relationships/image" Target="../media/image2.png"/><Relationship Id="rId7" Type="http://schemas.openxmlformats.org/officeDocument/2006/relationships/hyperlink" Target="#P178"/><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hyperlink" Target="#P175"/><Relationship Id="rId5" Type="http://schemas.openxmlformats.org/officeDocument/2006/relationships/hyperlink" Target="#P155"/><Relationship Id="rId4" Type="http://schemas.openxmlformats.org/officeDocument/2006/relationships/hyperlink" Target="#P152"/></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hyperlink" Target="#P241"/><Relationship Id="rId4" Type="http://schemas.openxmlformats.org/officeDocument/2006/relationships/hyperlink" Target="#P98"/></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hyperlink" Target="#P268"/><Relationship Id="rId5" Type="http://schemas.openxmlformats.org/officeDocument/2006/relationships/hyperlink" Target="#P269"/><Relationship Id="rId4" Type="http://schemas.openxmlformats.org/officeDocument/2006/relationships/hyperlink" Target="#P244"/></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hyperlink" Target="#P299"/><Relationship Id="rId4" Type="http://schemas.openxmlformats.org/officeDocument/2006/relationships/hyperlink" Target="#P298"/></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login.consultant.ru/link/?req=doc&amp;base=LAW&amp;n=495191&amp;date=07.10.2025&amp;dst=6&amp;field=13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9614" y="3837270"/>
            <a:ext cx="6984776" cy="959882"/>
          </a:xfrm>
        </p:spPr>
        <p:txBody>
          <a:bodyPr>
            <a:normAutofit fontScale="90000"/>
          </a:bodyPr>
          <a:lstStyle/>
          <a:p>
            <a:r>
              <a:rPr lang="ru-RU" altLang="ru-RU" sz="2800" dirty="0" smtClean="0">
                <a:solidFill>
                  <a:schemeClr val="bg1"/>
                </a:solidFill>
                <a:latin typeface="Lato" pitchFamily="34" charset="0"/>
                <a:cs typeface="Lato" pitchFamily="34" charset="0"/>
              </a:rPr>
              <a:t/>
            </a:r>
            <a:br>
              <a:rPr lang="ru-RU" altLang="ru-RU" sz="2800" dirty="0" smtClean="0">
                <a:solidFill>
                  <a:schemeClr val="bg1"/>
                </a:solidFill>
                <a:latin typeface="Lato" pitchFamily="34" charset="0"/>
                <a:cs typeface="Lato" pitchFamily="34" charset="0"/>
              </a:rPr>
            </a:br>
            <a:r>
              <a:rPr lang="ru-RU" altLang="ru-RU" sz="2700" dirty="0" smtClean="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br>
              <a:rPr lang="ru-RU" altLang="ru-RU" sz="2700" dirty="0" smtClean="0">
                <a:solidFill>
                  <a:schemeClr val="bg1"/>
                </a:solidFill>
                <a:latin typeface="Lato" pitchFamily="34" charset="0"/>
                <a:cs typeface="Lato" pitchFamily="34" charset="0"/>
              </a:rPr>
            </a:br>
            <a:r>
              <a:rPr lang="ru-RU" altLang="ru-RU" sz="2800" dirty="0">
                <a:solidFill>
                  <a:schemeClr val="bg1"/>
                </a:solidFill>
                <a:latin typeface="Lato" pitchFamily="34" charset="0"/>
                <a:cs typeface="Lato" pitchFamily="34" charset="0"/>
              </a:rPr>
              <a:t/>
            </a:r>
            <a:br>
              <a:rPr lang="ru-RU" altLang="ru-RU" sz="2800" dirty="0">
                <a:solidFill>
                  <a:schemeClr val="bg1"/>
                </a:solidFill>
                <a:latin typeface="Lato" pitchFamily="34" charset="0"/>
                <a:cs typeface="Lato" pitchFamily="34" charset="0"/>
              </a:rPr>
            </a:br>
            <a:r>
              <a:rPr lang="ru-RU" altLang="ru-RU" sz="2800" dirty="0" smtClean="0">
                <a:solidFill>
                  <a:schemeClr val="bg1"/>
                </a:solidFill>
                <a:latin typeface="Lato" pitchFamily="34" charset="0"/>
                <a:cs typeface="Lato" pitchFamily="34" charset="0"/>
              </a:rPr>
              <a:t/>
            </a:r>
            <a:br>
              <a:rPr lang="ru-RU" altLang="ru-RU" sz="2800" dirty="0" smtClean="0">
                <a:solidFill>
                  <a:schemeClr val="bg1"/>
                </a:solidFill>
                <a:latin typeface="Lato" pitchFamily="34" charset="0"/>
                <a:cs typeface="Lato" pitchFamily="34" charset="0"/>
              </a:rPr>
            </a:br>
            <a:r>
              <a:rPr lang="ru-RU" altLang="ru-RU" sz="2800" dirty="0">
                <a:solidFill>
                  <a:schemeClr val="bg1"/>
                </a:solidFill>
                <a:latin typeface="Lato" pitchFamily="34" charset="0"/>
                <a:cs typeface="Lato" pitchFamily="34" charset="0"/>
              </a:rPr>
              <a:t/>
            </a:r>
            <a:br>
              <a:rPr lang="ru-RU" altLang="ru-RU" sz="2800" dirty="0">
                <a:solidFill>
                  <a:schemeClr val="bg1"/>
                </a:solidFill>
                <a:latin typeface="Lato" pitchFamily="34" charset="0"/>
                <a:cs typeface="Lato" pitchFamily="34" charset="0"/>
              </a:rPr>
            </a:br>
            <a:r>
              <a:rPr lang="ru-RU" altLang="ru-RU" sz="1800" dirty="0" smtClean="0">
                <a:solidFill>
                  <a:schemeClr val="bg1"/>
                </a:solidFill>
                <a:latin typeface="Lato" pitchFamily="34" charset="0"/>
                <a:cs typeface="Lato" pitchFamily="34" charset="0"/>
              </a:rPr>
              <a:t>ДОКЛАДЧИК</a:t>
            </a:r>
            <a:r>
              <a:rPr lang="ru-RU" altLang="ru-RU" sz="1800" dirty="0">
                <a:solidFill>
                  <a:schemeClr val="bg1"/>
                </a:solidFill>
                <a:latin typeface="Lato" pitchFamily="34" charset="0"/>
                <a:cs typeface="Lato" pitchFamily="34" charset="0"/>
              </a:rPr>
              <a:t>:    </a:t>
            </a:r>
            <a:r>
              <a:rPr lang="ru-RU" altLang="ru-RU" sz="1800" dirty="0" smtClean="0">
                <a:solidFill>
                  <a:schemeClr val="bg1"/>
                </a:solidFill>
                <a:latin typeface="Lato" pitchFamily="34" charset="0"/>
                <a:cs typeface="Lato" pitchFamily="34" charset="0"/>
              </a:rPr>
              <a:t>ГРИНЬ ДМИТРИЙ ГЕННАДЬЕВИЧ</a:t>
            </a:r>
            <a:r>
              <a:rPr lang="ru-RU" sz="2700" dirty="0" smtClean="0">
                <a:solidFill>
                  <a:schemeClr val="bg1"/>
                </a:solidFill>
                <a:latin typeface="Lato" panose="020F0502020204030203" pitchFamily="34" charset="0"/>
                <a:cs typeface="Lato" panose="020F0502020204030203" pitchFamily="34" charset="0"/>
              </a:rPr>
              <a:t/>
            </a:r>
            <a:br>
              <a:rPr lang="ru-RU" sz="2700" dirty="0" smtClean="0">
                <a:solidFill>
                  <a:schemeClr val="bg1"/>
                </a:solidFill>
                <a:latin typeface="Lato" panose="020F0502020204030203" pitchFamily="34" charset="0"/>
                <a:cs typeface="Lato" panose="020F0502020204030203" pitchFamily="34" charset="0"/>
              </a:rPr>
            </a:br>
            <a:r>
              <a:rPr lang="ru-RU" sz="2700" dirty="0" smtClean="0">
                <a:solidFill>
                  <a:schemeClr val="bg1"/>
                </a:solidFill>
                <a:latin typeface="Lato" panose="020F0502020204030203" pitchFamily="34" charset="0"/>
                <a:cs typeface="Lato" panose="020F0502020204030203" pitchFamily="34" charset="0"/>
              </a:rPr>
              <a:t/>
            </a:r>
            <a:br>
              <a:rPr lang="ru-RU" sz="2700" dirty="0" smtClean="0">
                <a:solidFill>
                  <a:schemeClr val="bg1"/>
                </a:solidFill>
                <a:latin typeface="Lato" panose="020F0502020204030203" pitchFamily="34" charset="0"/>
                <a:cs typeface="Lato" panose="020F0502020204030203" pitchFamily="34" charset="0"/>
              </a:rPr>
            </a:br>
            <a:r>
              <a:rPr lang="ru-RU" sz="2400" dirty="0">
                <a:solidFill>
                  <a:schemeClr val="bg1"/>
                </a:solidFill>
                <a:latin typeface="Lato" panose="020F0502020204030203" pitchFamily="34" charset="0"/>
                <a:cs typeface="Lato" panose="020F0502020204030203" pitchFamily="34" charset="0"/>
              </a:rPr>
              <a:t/>
            </a:r>
            <a:br>
              <a:rPr lang="ru-RU" sz="2400" dirty="0">
                <a:solidFill>
                  <a:schemeClr val="bg1"/>
                </a:solidFill>
                <a:latin typeface="Lato" panose="020F0502020204030203" pitchFamily="34" charset="0"/>
                <a:cs typeface="Lato" panose="020F0502020204030203" pitchFamily="34" charset="0"/>
              </a:rPr>
            </a:br>
            <a:endParaRPr lang="ru-RU" sz="2400" dirty="0">
              <a:solidFill>
                <a:schemeClr val="bg1"/>
              </a:solidFill>
              <a:latin typeface="Lato" panose="020F0502020204030203" pitchFamily="34" charset="0"/>
              <a:cs typeface="Lato" panose="020F0502020204030203" pitchFamily="34" charset="0"/>
            </a:endParaRPr>
          </a:p>
        </p:txBody>
      </p:sp>
      <p:pic>
        <p:nvPicPr>
          <p:cNvPr id="4" name="Picture 2" descr="C:\Users\Илья\Desktop\Герб цветной.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476672"/>
            <a:ext cx="1632405" cy="1837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25137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10</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b="1" dirty="0">
                <a:solidFill>
                  <a:srgbClr val="000000"/>
                </a:solidFill>
                <a:latin typeface="Times New Roman" panose="02020603050405020304" pitchFamily="18" charset="0"/>
                <a:cs typeface="Times New Roman" panose="02020603050405020304" pitchFamily="18" charset="0"/>
              </a:rPr>
              <a:t>Технологическое нарушение в электроэнергетике является аварией</a:t>
            </a:r>
            <a:r>
              <a:rPr lang="ru-RU" sz="1500" dirty="0">
                <a:solidFill>
                  <a:srgbClr val="000000"/>
                </a:solidFill>
                <a:latin typeface="Times New Roman" panose="02020603050405020304" pitchFamily="18" charset="0"/>
                <a:cs typeface="Times New Roman" panose="02020603050405020304" pitchFamily="18" charset="0"/>
              </a:rPr>
              <a:t> в электроэнергетике, если в результате такого нарушения произошло прекращение электроснабжения потребителей электрической энергии суммарной мощностью 100 МВт и более, в том числе в результате фактической реализации графиков временного отключения потребления суммарным объемом 100 МВт и более.</a:t>
            </a:r>
          </a:p>
          <a:p>
            <a:pPr algn="just"/>
            <a:r>
              <a:rPr lang="ru-RU" sz="1500" dirty="0">
                <a:solidFill>
                  <a:srgbClr val="000000"/>
                </a:solidFill>
                <a:latin typeface="Times New Roman" panose="02020603050405020304" pitchFamily="18" charset="0"/>
                <a:cs typeface="Times New Roman" panose="02020603050405020304" pitchFamily="18" charset="0"/>
              </a:rPr>
              <a:t>Технологическое нарушение в электроэнергетике не является аварией в случае, если электроснабжение отключенных потребителей электрической энергии восстановлено действием устройства автоматического повторного включения отключившейся линии электропередачи или электротехнического оборудования.</a:t>
            </a:r>
          </a:p>
          <a:p>
            <a:pPr algn="just"/>
            <a:r>
              <a:rPr lang="ru-RU" sz="1500" b="1" dirty="0">
                <a:solidFill>
                  <a:srgbClr val="000000"/>
                </a:solidFill>
                <a:latin typeface="Times New Roman" panose="02020603050405020304" pitchFamily="18" charset="0"/>
                <a:cs typeface="Times New Roman" panose="02020603050405020304" pitchFamily="18" charset="0"/>
              </a:rPr>
              <a:t>П. 8 Правил. Технологическое нарушение в электроэнергетике является инцидентом I категории</a:t>
            </a:r>
            <a:r>
              <a:rPr lang="ru-RU" sz="1500" dirty="0">
                <a:solidFill>
                  <a:srgbClr val="000000"/>
                </a:solidFill>
                <a:latin typeface="Times New Roman" panose="02020603050405020304" pitchFamily="18" charset="0"/>
                <a:cs typeface="Times New Roman" panose="02020603050405020304" pitchFamily="18" charset="0"/>
              </a:rPr>
              <a:t>, если такое нарушение не соответствует критериям аварии в электроэнергетике, указанным в пункте 7 Правил, и состоит в наступлении либо повлекло наступление одного или нескольких из следующих событий:</a:t>
            </a:r>
          </a:p>
          <a:p>
            <a:pPr algn="just"/>
            <a:r>
              <a:rPr lang="ru-RU" sz="1500" dirty="0">
                <a:solidFill>
                  <a:srgbClr val="000000"/>
                </a:solidFill>
                <a:latin typeface="Times New Roman" panose="02020603050405020304" pitchFamily="18" charset="0"/>
                <a:cs typeface="Times New Roman" panose="02020603050405020304" pitchFamily="18" charset="0"/>
              </a:rPr>
              <a:t>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a:t>
            </a:r>
          </a:p>
          <a:p>
            <a:pPr algn="just"/>
            <a:r>
              <a:rPr lang="ru-RU" sz="1500" dirty="0">
                <a:solidFill>
                  <a:srgbClr val="000000"/>
                </a:solidFill>
                <a:latin typeface="Times New Roman" panose="02020603050405020304" pitchFamily="18" charset="0"/>
                <a:cs typeface="Times New Roman" panose="02020603050405020304" pitchFamily="18" charset="0"/>
              </a:rPr>
              <a:t>б) превышение фактическим </a:t>
            </a:r>
            <a:r>
              <a:rPr lang="ru-RU" sz="1500" dirty="0" err="1">
                <a:solidFill>
                  <a:srgbClr val="000000"/>
                </a:solidFill>
                <a:latin typeface="Times New Roman" panose="02020603050405020304" pitchFamily="18" charset="0"/>
                <a:cs typeface="Times New Roman" panose="02020603050405020304" pitchFamily="18" charset="0"/>
              </a:rPr>
              <a:t>перетоком</a:t>
            </a:r>
            <a:r>
              <a:rPr lang="ru-RU" sz="1500" dirty="0">
                <a:solidFill>
                  <a:srgbClr val="000000"/>
                </a:solidFill>
                <a:latin typeface="Times New Roman" panose="02020603050405020304" pitchFamily="18" charset="0"/>
                <a:cs typeface="Times New Roman" panose="02020603050405020304" pitchFamily="18" charset="0"/>
              </a:rPr>
              <a:t> активной мощности в контролируемом сечении значения максимально допустимого </a:t>
            </a:r>
            <a:r>
              <a:rPr lang="ru-RU" sz="1500" dirty="0" err="1">
                <a:solidFill>
                  <a:srgbClr val="000000"/>
                </a:solidFill>
                <a:latin typeface="Times New Roman" panose="02020603050405020304" pitchFamily="18" charset="0"/>
                <a:cs typeface="Times New Roman" panose="02020603050405020304" pitchFamily="18" charset="0"/>
              </a:rPr>
              <a:t>перетока</a:t>
            </a:r>
            <a:r>
              <a:rPr lang="ru-RU" sz="1500" dirty="0">
                <a:solidFill>
                  <a:srgbClr val="000000"/>
                </a:solidFill>
                <a:latin typeface="Times New Roman" panose="02020603050405020304" pitchFamily="18" charset="0"/>
                <a:cs typeface="Times New Roman" panose="02020603050405020304" pitchFamily="18" charset="0"/>
              </a:rPr>
              <a:t> активной мощности (при работе энергосистемы в вынужденном режиме - допустимого в вынужденном режиме </a:t>
            </a:r>
            <a:r>
              <a:rPr lang="ru-RU" sz="1500" dirty="0" err="1">
                <a:solidFill>
                  <a:srgbClr val="000000"/>
                </a:solidFill>
                <a:latin typeface="Times New Roman" panose="02020603050405020304" pitchFamily="18" charset="0"/>
                <a:cs typeface="Times New Roman" panose="02020603050405020304" pitchFamily="18" charset="0"/>
              </a:rPr>
              <a:t>перетока</a:t>
            </a:r>
            <a:r>
              <a:rPr lang="ru-RU" sz="1500" dirty="0">
                <a:solidFill>
                  <a:srgbClr val="000000"/>
                </a:solidFill>
                <a:latin typeface="Times New Roman" panose="02020603050405020304" pitchFamily="18" charset="0"/>
                <a:cs typeface="Times New Roman" panose="02020603050405020304" pitchFamily="18" charset="0"/>
              </a:rPr>
              <a:t> активной мощности) длительностью 1 час и более;</a:t>
            </a:r>
          </a:p>
          <a:p>
            <a:pPr algn="just"/>
            <a:r>
              <a:rPr lang="ru-RU" sz="1500" dirty="0">
                <a:solidFill>
                  <a:srgbClr val="000000"/>
                </a:solidFill>
                <a:latin typeface="Times New Roman" panose="02020603050405020304" pitchFamily="18" charset="0"/>
                <a:cs typeface="Times New Roman" panose="02020603050405020304" pitchFamily="18" charset="0"/>
              </a:rPr>
              <a:t>в) аварийное отключение и (или) повреждение электротехнического оборудования напряжением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или линий электропередачи классом напряжения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изолированной территориальной электроэнергетической системе - также относящихся к объектам диспетчеризации оборудования напряжением 35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линий электропередачи классом напряжения 35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11</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8939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dirty="0">
                <a:solidFill>
                  <a:srgbClr val="000000"/>
                </a:solidFill>
                <a:latin typeface="Times New Roman" panose="02020603050405020304" pitchFamily="18" charset="0"/>
                <a:cs typeface="Times New Roman" panose="02020603050405020304" pitchFamily="18" charset="0"/>
              </a:rPr>
              <a:t>г) аварийное отключение и (или) повреждение основного энергетического оборудования единичной установленной мощностью 25 МВт и более (в технологически изолированной территориальной электроэнергетической системе - мощностью 5 МВт и более) на электростанции;</a:t>
            </a:r>
          </a:p>
          <a:p>
            <a:pPr algn="just"/>
            <a:r>
              <a:rPr lang="ru-RU" sz="1500" dirty="0">
                <a:solidFill>
                  <a:srgbClr val="000000"/>
                </a:solidFill>
                <a:latin typeface="Times New Roman" panose="02020603050405020304" pitchFamily="18" charset="0"/>
                <a:cs typeface="Times New Roman" panose="02020603050405020304" pitchFamily="18" charset="0"/>
              </a:rPr>
              <a:t>д) аварийное снижение рабочей мощности электростанции на величину 25 МВт и более (для электростанций установленной генерирующей мощностью менее 25 МВт, входящих в состав технологически изолированной территориальной электроэнергетической системы, - аварийное снижение рабочей мощности электростанции на величину 5 МВт и более);</a:t>
            </a:r>
          </a:p>
          <a:p>
            <a:pPr algn="just"/>
            <a:r>
              <a:rPr lang="ru-RU" sz="1500" dirty="0">
                <a:solidFill>
                  <a:srgbClr val="000000"/>
                </a:solidFill>
                <a:latin typeface="Times New Roman" panose="02020603050405020304" pitchFamily="18" charset="0"/>
                <a:cs typeface="Times New Roman" panose="02020603050405020304" pitchFamily="18" charset="0"/>
              </a:rPr>
              <a:t>е) неправильная работа устройства (комплекса) противоаварийной автоматики, в результате которой произошло отключение нагрузки потребителей электрической энергии суммарной мощностью 10 МВт и более либо отключение электротехнического оборудования напряжением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линии электропередачи классом напряжения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или основного энергетического оборудования установленной мощностью 25 МВт и более (в технологически изолированной территориальной электроэнергетической системе - мощностью 5 МВт и более);</a:t>
            </a:r>
          </a:p>
          <a:p>
            <a:pPr algn="just"/>
            <a:r>
              <a:rPr lang="ru-RU" sz="1500" dirty="0">
                <a:solidFill>
                  <a:srgbClr val="000000"/>
                </a:solidFill>
                <a:latin typeface="Times New Roman" panose="02020603050405020304" pitchFamily="18" charset="0"/>
                <a:cs typeface="Times New Roman" panose="02020603050405020304" pitchFamily="18" charset="0"/>
              </a:rPr>
              <a:t>ж) нарушение (отказ) в работе средств диспетчерского и технологического управления и (или) автоматизированных систем, указанных в </a:t>
            </a:r>
            <a:r>
              <a:rPr lang="ru-RU" sz="1500" dirty="0">
                <a:solidFill>
                  <a:srgbClr val="000000"/>
                </a:solidFill>
                <a:latin typeface="Times New Roman" panose="02020603050405020304" pitchFamily="18" charset="0"/>
                <a:cs typeface="Times New Roman" panose="02020603050405020304" pitchFamily="18" charset="0"/>
                <a:hlinkClick r:id="rId4" action="ppaction://hlinkfile" tooltip="нарушение (отказ) в работе средств диспетчерского и технологического управления, включая оборудование телемеханики и связи, а также нарушение (отказ) в работе автоматизированных систем диспетчерского управления диспетчерского центра субъекта оперативно-ди"/>
              </a:rPr>
              <a:t>абзаце пятом пункта 3</a:t>
            </a:r>
            <a:r>
              <a:rPr lang="ru-RU" sz="1500" dirty="0">
                <a:solidFill>
                  <a:srgbClr val="000000"/>
                </a:solidFill>
                <a:latin typeface="Times New Roman" panose="02020603050405020304" pitchFamily="18" charset="0"/>
                <a:cs typeface="Times New Roman" panose="02020603050405020304" pitchFamily="18" charset="0"/>
              </a:rPr>
              <a:t> настоящих Правил, в том числе каналов связи между диспетчерским центром и объектом электроэнергетики, либо между объектом электроэнергетики и центром управления, либо между диспетчерским центром и центром управления, в результате которого произошло любое из следующих событий продолжительностью 1 час и более:</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диспетчерской связи между диспетчерским центром и электростанцией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или объектом электросетевого хозяйства классом напряжения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изолированной территориальной электроэнергетической системе - классом напряжения 35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12</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диспетчерской связи между электростанцией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или объектом электросетевого хозяйства классом напряжения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изолированной территориальной электроэнергетической системе - классом напряжения 35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и центром управления, осуществляющим в отношении указанных электростанции или объекта электросетевого хозяйства функции технологического управления (ведения);</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передачи телеметрической информации или потеря передачи (приема) управляющих воздействий режимной и (или) противоаварийной автоматики между диспетчерским центром и электростанцией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или объектом электросетевого хозяйства классом напряжения 110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изолированной территориальной электроэнергетической системе - классом напряжения 35 </a:t>
            </a:r>
            <a:r>
              <a:rPr lang="ru-RU" sz="1500" dirty="0" err="1">
                <a:solidFill>
                  <a:srgbClr val="000000"/>
                </a:solidFill>
                <a:latin typeface="Times New Roman" panose="02020603050405020304" pitchFamily="18" charset="0"/>
                <a:cs typeface="Times New Roman" panose="02020603050405020304" pitchFamily="18" charset="0"/>
              </a:rPr>
              <a:t>кВ</a:t>
            </a:r>
            <a:r>
              <a:rPr lang="ru-RU" sz="1500" dirty="0">
                <a:solidFill>
                  <a:srgbClr val="000000"/>
                </a:solidFill>
                <a:latin typeface="Times New Roman" panose="02020603050405020304" pitchFamily="18" charset="0"/>
                <a:cs typeface="Times New Roman" panose="02020603050405020304" pitchFamily="18" charset="0"/>
              </a:rPr>
              <a:t> и выше);</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диспетчерской связи между диспетчерским центром и центром управления;</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дистанционного управления технологическими режимами работы и эксплуатационным состоянием электросетевого оборудования и устройствами (функциями устройств) релейной защиты и автоматики объекта электроэнергетики, указанного в </a:t>
            </a:r>
            <a:r>
              <a:rPr lang="ru-RU" sz="1500" dirty="0">
                <a:solidFill>
                  <a:srgbClr val="000000"/>
                </a:solidFill>
                <a:latin typeface="Times New Roman" panose="02020603050405020304" pitchFamily="18" charset="0"/>
                <a:cs typeface="Times New Roman" panose="02020603050405020304" pitchFamily="18" charset="0"/>
                <a:hlinkClick r:id="rId4" action="ppaction://hlinkfile" tooltip="полная потеря диспетчерской связи между диспетчерским центром и электростанцие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
              </a:rPr>
              <a:t>абзаце втором</a:t>
            </a:r>
            <a:r>
              <a:rPr lang="ru-RU" sz="1500" dirty="0">
                <a:solidFill>
                  <a:srgbClr val="000000"/>
                </a:solidFill>
                <a:latin typeface="Times New Roman" panose="02020603050405020304" pitchFamily="18" charset="0"/>
                <a:cs typeface="Times New Roman" panose="02020603050405020304" pitchFamily="18" charset="0"/>
              </a:rPr>
              <a:t> настоящего подпункта, из диспетчерского центра;</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дистанционного управления активной и реактивной мощностью генерирующего оборудования ветровых и солнечных электростанций или малых гидроэлектростанций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из диспетчерского центра</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sz="15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13</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полная потеря дистанционного управления технологическими режимами работы и эксплуатационным состоянием оборудования и устройств объекта электроэнергетики, указанного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полная потеря диспетчерской связи между диспетчерским центром и электростанцией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
              </a:rPr>
              <a:t>абзаце втором</a:t>
            </a:r>
            <a:r>
              <a:rPr lang="ru-RU" sz="1600" dirty="0">
                <a:solidFill>
                  <a:srgbClr val="000000"/>
                </a:solidFill>
                <a:latin typeface="Times New Roman" panose="02020603050405020304" pitchFamily="18" charset="0"/>
                <a:cs typeface="Times New Roman" panose="02020603050405020304" pitchFamily="18" charset="0"/>
              </a:rPr>
              <a:t> настоящего подпункта, из центра управления, осуществляющего в отношении его функции технологического управления (ведения);</a:t>
            </a:r>
          </a:p>
          <a:p>
            <a:pPr algn="just"/>
            <a:r>
              <a:rPr lang="ru-RU" sz="1600" dirty="0">
                <a:solidFill>
                  <a:srgbClr val="000000"/>
                </a:solidFill>
                <a:latin typeface="Times New Roman" panose="02020603050405020304" pitchFamily="18" charset="0"/>
                <a:cs typeface="Times New Roman" panose="02020603050405020304" pitchFamily="18" charset="0"/>
              </a:rPr>
              <a:t>з) отказ оперативного персонала объекта электроэнергетики (центра управления) от выполнения диспетчерской команды (команды оперативного персонала иного субъекта электроэнергетики в случае, когда в соответствии с законодательством Российской Федерации об электроэнергетике выполнение такой команды является обязательным), либо изменение технологического режима работы или эксплуатационного состояния линии электропередачи, оборудования и устройства, находящихся в диспетчерском или технологическом управлении (ведении), без получения диспетчерской команды или диспетчерского разрешения диспетчерского персонала субъекта оперативно-диспетчерского управления (команды оперативного персонала или подтверждения оперативного персонала иного субъекта электроэнергетики), за исключением случаев, когда невыполнение диспетчерской команды (команды оперативного персонала) или изменение технологического режима работы или эксплуатационного состояния без диспетчерской команды или диспетчерского разрешения (команды оперативного персонала или подтверждения оперативного персонала) допускается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5" tooltip="Постановление Правительства РФ от 27.12.2004 N 854 (ред. от 27.12.2024) &quot;Об утверждении Правил оперативно-диспетчерского управления в электроэнергетике&quot; {КонсультантПлюс}"/>
              </a:rPr>
              <a:t>Правилами</a:t>
            </a:r>
            <a:r>
              <a:rPr lang="ru-RU" sz="1600" dirty="0">
                <a:solidFill>
                  <a:srgbClr val="000000"/>
                </a:solidFill>
                <a:latin typeface="Times New Roman" panose="02020603050405020304" pitchFamily="18" charset="0"/>
                <a:cs typeface="Times New Roman" panose="02020603050405020304" pitchFamily="18" charset="0"/>
              </a:rPr>
              <a:t> оперативно-диспетчерского управления в электроэнергетике, утвержденными постановлением Правительства Российской Федерации от 27 декабря 2004 г. N 854 "Об утверждении Правил оперативно-диспетчерского управления в электроэнергетике", или правилами технической эксплуатации электрических станций и сетей Российской Федерации, утвержденными уполномоченным федеральным органом исполнительной власти;</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14</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3091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и) переход тепловой электростанции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в режим выживания с использованием неснижаемого запаса топлива;</a:t>
            </a:r>
          </a:p>
          <a:p>
            <a:pPr algn="just"/>
            <a:r>
              <a:rPr lang="ru-RU" sz="1600" dirty="0">
                <a:solidFill>
                  <a:srgbClr val="000000"/>
                </a:solidFill>
                <a:latin typeface="Times New Roman" panose="02020603050405020304" pitchFamily="18" charset="0"/>
                <a:cs typeface="Times New Roman" panose="02020603050405020304" pitchFamily="18" charset="0"/>
              </a:rPr>
              <a:t>к) полная потеря питания собственных нужд, оперативного тока, давления в магистралях сжатого воздуха на электростанции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или на объекте электросетевого хозяйства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продолжительностью 1 час и более;</a:t>
            </a:r>
          </a:p>
          <a:p>
            <a:pPr algn="just"/>
            <a:r>
              <a:rPr lang="ru-RU" sz="1600" dirty="0">
                <a:solidFill>
                  <a:srgbClr val="000000"/>
                </a:solidFill>
                <a:latin typeface="Times New Roman" panose="02020603050405020304" pitchFamily="18" charset="0"/>
                <a:cs typeface="Times New Roman" panose="02020603050405020304" pitchFamily="18" charset="0"/>
              </a:rPr>
              <a:t>л) массовые аварийные отключения и (или) повреждения линий электропередачи классом напряжения 6 - 35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в количестве 10 штук и более, произошедшие в течение 8 часов на территории одного субъекта Российской Федерации в результате воздействия природных явлений, при одновременном нахождении в отключенном состоянии 10 и более линий электропередачи в течение 30 минут и более, если такие аварийные отключения и (или) повреждения привели к прекращению электроснабжения потребителей электрической энергии суммарной мощностью от 10 МВт до 100 МВт.</a:t>
            </a:r>
          </a:p>
          <a:p>
            <a:pPr algn="just"/>
            <a:r>
              <a:rPr lang="ru-RU" sz="1600" dirty="0">
                <a:solidFill>
                  <a:srgbClr val="000000"/>
                </a:solidFill>
                <a:latin typeface="Times New Roman" panose="02020603050405020304" pitchFamily="18" charset="0"/>
                <a:cs typeface="Times New Roman" panose="02020603050405020304" pitchFamily="18" charset="0"/>
              </a:rPr>
              <a:t>Технологическое нарушение в электроэнергетике, не соответствующее критериям аварии в электроэнергетике или инцидента I категории, указанным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7. Технологическое нарушение в электроэнергетике является аварией в электроэнергетике, если в результате такого нарушения произошло прекращение электроснабжения потребителей электрической энергии суммарной мощностью 100 МВт и более, в том числе в результа"/>
              </a:rPr>
              <a:t>пунктах 7</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8. Технологическое нарушение в электроэнергетике является инцидентом I категории, если такое нарушение не соответствует критериям аварии в электроэнергетике, указанным в пункте 7 настоящих Правил, и состоит в наступлении либо повлекло наступление одного и"/>
              </a:rPr>
              <a:t>8</a:t>
            </a:r>
            <a:r>
              <a:rPr lang="ru-RU" sz="1600" dirty="0">
                <a:solidFill>
                  <a:srgbClr val="000000"/>
                </a:solidFill>
                <a:latin typeface="Times New Roman" panose="02020603050405020304" pitchFamily="18" charset="0"/>
                <a:cs typeface="Times New Roman" panose="02020603050405020304" pitchFamily="18" charset="0"/>
              </a:rPr>
              <a:t> Правил, является </a:t>
            </a:r>
            <a:r>
              <a:rPr lang="ru-RU" sz="1600" b="1" dirty="0">
                <a:solidFill>
                  <a:srgbClr val="000000"/>
                </a:solidFill>
                <a:latin typeface="Times New Roman" panose="02020603050405020304" pitchFamily="18" charset="0"/>
                <a:cs typeface="Times New Roman" panose="02020603050405020304" pitchFamily="18" charset="0"/>
              </a:rPr>
              <a:t>инцидентом в электроэнергетике второй категории</a:t>
            </a:r>
            <a:r>
              <a:rPr lang="ru-RU" sz="1600" dirty="0">
                <a:solidFill>
                  <a:srgbClr val="000000"/>
                </a:solidFill>
                <a:latin typeface="Times New Roman" panose="02020603050405020304" pitchFamily="18" charset="0"/>
                <a:cs typeface="Times New Roman" panose="02020603050405020304" pitchFamily="18" charset="0"/>
              </a:rPr>
              <a:t> (далее - инцидент II категории).</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15</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Распределение функций по организации и </a:t>
            </a:r>
            <a:r>
              <a:rPr lang="ru-RU" sz="1600" b="1" dirty="0" smtClean="0">
                <a:solidFill>
                  <a:srgbClr val="000000"/>
                </a:solidFill>
                <a:latin typeface="Times New Roman" panose="02020603050405020304" pitchFamily="18" charset="0"/>
                <a:cs typeface="Times New Roman" panose="02020603050405020304" pitchFamily="18" charset="0"/>
              </a:rPr>
              <a:t>проведению расследования </a:t>
            </a:r>
            <a:r>
              <a:rPr lang="ru-RU" sz="1600" b="1" dirty="0">
                <a:solidFill>
                  <a:srgbClr val="000000"/>
                </a:solidFill>
                <a:latin typeface="Times New Roman" panose="02020603050405020304" pitchFamily="18" charset="0"/>
                <a:cs typeface="Times New Roman" panose="02020603050405020304" pitchFamily="18" charset="0"/>
              </a:rPr>
              <a:t>причин аварий в электроэнергетике и </a:t>
            </a:r>
            <a:r>
              <a:rPr lang="ru-RU" sz="1600" b="1" dirty="0" smtClean="0">
                <a:solidFill>
                  <a:srgbClr val="000000"/>
                </a:solidFill>
                <a:latin typeface="Times New Roman" panose="02020603050405020304" pitchFamily="18" charset="0"/>
                <a:cs typeface="Times New Roman" panose="02020603050405020304" pitchFamily="18" charset="0"/>
              </a:rPr>
              <a:t>инцидентов в </a:t>
            </a:r>
            <a:r>
              <a:rPr lang="ru-RU" sz="1600" b="1" dirty="0">
                <a:solidFill>
                  <a:srgbClr val="000000"/>
                </a:solidFill>
                <a:latin typeface="Times New Roman" panose="02020603050405020304" pitchFamily="18" charset="0"/>
                <a:cs typeface="Times New Roman" panose="02020603050405020304" pitchFamily="18" charset="0"/>
              </a:rPr>
              <a:t>электроэнергетике и участию в </a:t>
            </a:r>
            <a:r>
              <a:rPr lang="ru-RU" sz="1600" b="1" dirty="0" smtClean="0">
                <a:solidFill>
                  <a:srgbClr val="000000"/>
                </a:solidFill>
                <a:latin typeface="Times New Roman" panose="02020603050405020304" pitchFamily="18" charset="0"/>
                <a:cs typeface="Times New Roman" panose="02020603050405020304" pitchFamily="18" charset="0"/>
              </a:rPr>
              <a:t>проведении такого </a:t>
            </a:r>
            <a:r>
              <a:rPr lang="ru-RU" sz="1600" b="1" dirty="0">
                <a:solidFill>
                  <a:srgbClr val="000000"/>
                </a:solidFill>
                <a:latin typeface="Times New Roman" panose="02020603050405020304" pitchFamily="18" charset="0"/>
                <a:cs typeface="Times New Roman" panose="02020603050405020304" pitchFamily="18" charset="0"/>
              </a:rPr>
              <a:t>расследования</a:t>
            </a:r>
          </a:p>
          <a:p>
            <a:pPr algn="just"/>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b="1" dirty="0" err="1">
                <a:solidFill>
                  <a:srgbClr val="000000"/>
                </a:solidFill>
                <a:latin typeface="Times New Roman" panose="02020603050405020304" pitchFamily="18" charset="0"/>
                <a:cs typeface="Times New Roman" panose="02020603050405020304" pitchFamily="18" charset="0"/>
              </a:rPr>
              <a:t>Ростехнадзор</a:t>
            </a:r>
            <a:r>
              <a:rPr lang="ru-RU" sz="1600" dirty="0">
                <a:solidFill>
                  <a:srgbClr val="000000"/>
                </a:solidFill>
                <a:latin typeface="Times New Roman" panose="02020603050405020304" pitchFamily="18" charset="0"/>
                <a:cs typeface="Times New Roman" panose="02020603050405020304" pitchFamily="18" charset="0"/>
              </a:rPr>
              <a:t> </a:t>
            </a:r>
            <a:r>
              <a:rPr lang="ru-RU" sz="1600" b="1" dirty="0">
                <a:solidFill>
                  <a:srgbClr val="000000"/>
                </a:solidFill>
                <a:latin typeface="Times New Roman" panose="02020603050405020304" pitchFamily="18" charset="0"/>
                <a:cs typeface="Times New Roman" panose="02020603050405020304" pitchFamily="18" charset="0"/>
              </a:rPr>
              <a:t>осуществляет организацию расследования причин</a:t>
            </a:r>
            <a:r>
              <a:rPr lang="ru-RU" sz="1600" dirty="0">
                <a:solidFill>
                  <a:srgbClr val="000000"/>
                </a:solidFill>
                <a:latin typeface="Times New Roman" panose="02020603050405020304" pitchFamily="18" charset="0"/>
                <a:cs typeface="Times New Roman" panose="02020603050405020304" pitchFamily="18" charset="0"/>
              </a:rPr>
              <a:t> </a:t>
            </a:r>
            <a:r>
              <a:rPr lang="ru-RU" sz="1600" b="1" dirty="0">
                <a:solidFill>
                  <a:srgbClr val="000000"/>
                </a:solidFill>
                <a:latin typeface="Times New Roman" panose="02020603050405020304" pitchFamily="18" charset="0"/>
                <a:cs typeface="Times New Roman" panose="02020603050405020304" pitchFamily="18" charset="0"/>
              </a:rPr>
              <a:t>аварий в электроэнергетике и инцидентов I категории</a:t>
            </a:r>
            <a:r>
              <a:rPr lang="ru-RU" sz="1600" dirty="0">
                <a:solidFill>
                  <a:srgbClr val="000000"/>
                </a:solidFill>
                <a:latin typeface="Times New Roman" panose="02020603050405020304" pitchFamily="18" charset="0"/>
                <a:cs typeface="Times New Roman" panose="02020603050405020304" pitchFamily="18" charset="0"/>
              </a:rPr>
              <a:t>, соответствующих следующим критериям, и обеспечивают его проведение комиссиями по расследованию причин аварии в электроэнергетике или инцидента в электроэнергетике (далее - комиссия), формируемыми органом федерального государственного энергетического надзора или территориальными органами федерального государственного энергетического надзора:</a:t>
            </a:r>
          </a:p>
          <a:p>
            <a:pPr algn="just"/>
            <a:r>
              <a:rPr lang="ru-RU" sz="1600" dirty="0">
                <a:solidFill>
                  <a:srgbClr val="000000"/>
                </a:solidFill>
                <a:latin typeface="Times New Roman" panose="02020603050405020304" pitchFamily="18" charset="0"/>
                <a:cs typeface="Times New Roman" panose="02020603050405020304" pitchFamily="18" charset="0"/>
              </a:rPr>
              <a:t>а) </a:t>
            </a:r>
            <a:r>
              <a:rPr lang="ru-RU" sz="1600" b="1" dirty="0">
                <a:solidFill>
                  <a:srgbClr val="000000"/>
                </a:solidFill>
                <a:latin typeface="Times New Roman" panose="02020603050405020304" pitchFamily="18" charset="0"/>
                <a:cs typeface="Times New Roman" panose="02020603050405020304" pitchFamily="18" charset="0"/>
              </a:rPr>
              <a:t>аварии</a:t>
            </a:r>
            <a:r>
              <a:rPr lang="ru-RU" sz="1600" dirty="0">
                <a:solidFill>
                  <a:srgbClr val="000000"/>
                </a:solidFill>
                <a:latin typeface="Times New Roman" panose="02020603050405020304" pitchFamily="18" charset="0"/>
                <a:cs typeface="Times New Roman" panose="02020603050405020304" pitchFamily="18" charset="0"/>
              </a:rPr>
              <a:t> в электроэнергетике, состоящие в наступлении одного или нескольких из следующих событий:</a:t>
            </a:r>
          </a:p>
          <a:p>
            <a:pPr algn="just"/>
            <a:r>
              <a:rPr lang="ru-RU" sz="1600" dirty="0">
                <a:solidFill>
                  <a:srgbClr val="000000"/>
                </a:solidFill>
                <a:latin typeface="Times New Roman" panose="02020603050405020304" pitchFamily="18" charset="0"/>
                <a:cs typeface="Times New Roman" panose="02020603050405020304" pitchFamily="18" charset="0"/>
              </a:rPr>
              <a:t>аварийные отключения и (или) повреждения линий электропередачи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в количестве 5 штук и более, произошедшие в течение промежутка времени менее 6 часов на территории одного субъекта Российской Федерации в результате воздействия природных явлений, при одновременном нахождении в отключенном состоянии 5 и более указанных линий электропередачи в течение 30 минут и более;</a:t>
            </a:r>
          </a:p>
          <a:p>
            <a:pPr algn="just"/>
            <a:r>
              <a:rPr lang="ru-RU" sz="1600" dirty="0">
                <a:solidFill>
                  <a:srgbClr val="000000"/>
                </a:solidFill>
                <a:latin typeface="Times New Roman" panose="02020603050405020304" pitchFamily="18" charset="0"/>
                <a:cs typeface="Times New Roman" panose="02020603050405020304" pitchFamily="18" charset="0"/>
              </a:rPr>
              <a:t>массовые аварийные отключения и (или) повреждения линий электропередачи классом напряжения 6 - 35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в количестве 10 штук и более, произошедшие в течение 8 часов на территории одного субъекта Российской Федерации в результате воздействия природных явлений, если они привели к прекращению электроснабжения потребителей электрической энергии продолжительностью более 3 часов</a:t>
            </a:r>
            <a:r>
              <a:rPr lang="ru-RU" sz="16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16</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290761" y="826840"/>
            <a:ext cx="8712968" cy="6063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аварийные отключения и (или) повреждения 2 и более линий электропередачи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либо линии электропередачи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и оборудования объекта электроэнергетики, указанного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аварийные отключения и (или) повреждения на 2 и более объектах электроэнергетики электротехнического оборудования напряжением 110 кВ и выше и (или) основного энергетического оборудования установленной мощностью 25 МВт и более (в технологически изолированн"/>
              </a:rPr>
              <a:t>абзаце пятом</a:t>
            </a:r>
            <a:r>
              <a:rPr lang="ru-RU" sz="1600" dirty="0">
                <a:solidFill>
                  <a:srgbClr val="000000"/>
                </a:solidFill>
                <a:latin typeface="Times New Roman" panose="02020603050405020304" pitchFamily="18" charset="0"/>
                <a:cs typeface="Times New Roman" panose="02020603050405020304" pitchFamily="18" charset="0"/>
              </a:rPr>
              <a:t> настоящего подпункта;</a:t>
            </a:r>
          </a:p>
          <a:p>
            <a:pPr algn="just"/>
            <a:r>
              <a:rPr lang="ru-RU" sz="1600" dirty="0">
                <a:solidFill>
                  <a:srgbClr val="000000"/>
                </a:solidFill>
                <a:latin typeface="Times New Roman" panose="02020603050405020304" pitchFamily="18" charset="0"/>
                <a:cs typeface="Times New Roman" panose="02020603050405020304" pitchFamily="18" charset="0"/>
              </a:rPr>
              <a:t>аварийные отключения и (или) повреждения на 2 и более объектах электроэнергетики электротехнического оборудования напряжением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и (или) основного энергетического оборудования установленной мощностью 25 МВт и более (в технологически изолированной территориальной электроэнергетической системе - установленной мощностью 5 МВт и более);</a:t>
            </a:r>
          </a:p>
          <a:p>
            <a:pPr algn="just"/>
            <a:r>
              <a:rPr lang="ru-RU" sz="1600" dirty="0">
                <a:solidFill>
                  <a:srgbClr val="000000"/>
                </a:solidFill>
                <a:latin typeface="Times New Roman" panose="02020603050405020304" pitchFamily="18" charset="0"/>
                <a:cs typeface="Times New Roman" panose="02020603050405020304" pitchFamily="18" charset="0"/>
              </a:rPr>
              <a:t>неправильная работа комплекса или устройства противоаварийной автоматики, обусловленная в том числе неправильными действиями персонала;</a:t>
            </a:r>
          </a:p>
          <a:p>
            <a:pPr algn="just"/>
            <a:r>
              <a:rPr lang="ru-RU" sz="1600" dirty="0">
                <a:solidFill>
                  <a:srgbClr val="000000"/>
                </a:solidFill>
                <a:latin typeface="Times New Roman" panose="02020603050405020304" pitchFamily="18" charset="0"/>
                <a:cs typeface="Times New Roman" panose="02020603050405020304" pitchFamily="18" charset="0"/>
              </a:rPr>
              <a:t>б) </a:t>
            </a:r>
            <a:r>
              <a:rPr lang="ru-RU" sz="1600" b="1" dirty="0">
                <a:solidFill>
                  <a:srgbClr val="000000"/>
                </a:solidFill>
                <a:latin typeface="Times New Roman" panose="02020603050405020304" pitchFamily="18" charset="0"/>
                <a:cs typeface="Times New Roman" panose="02020603050405020304" pitchFamily="18" charset="0"/>
              </a:rPr>
              <a:t>инциденты I категории</a:t>
            </a:r>
            <a:r>
              <a:rPr lang="ru-RU" sz="1600" dirty="0">
                <a:solidFill>
                  <a:srgbClr val="000000"/>
                </a:solidFill>
                <a:latin typeface="Times New Roman" panose="02020603050405020304" pitchFamily="18" charset="0"/>
                <a:cs typeface="Times New Roman" panose="02020603050405020304" pitchFamily="18" charset="0"/>
              </a:rPr>
              <a:t>, указанные в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600" dirty="0">
                <a:solidFill>
                  <a:srgbClr val="000000"/>
                </a:solidFill>
                <a:latin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cs typeface="Times New Roman" panose="02020603050405020304" pitchFamily="18" charset="0"/>
                <a:hlinkClick r:id="rId6"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7" action="ppaction://hlinkfile" tooltip="и) переход тепловой электростанции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в режим выживания с использованием н"/>
              </a:rPr>
              <a:t>"и" пункта 8</a:t>
            </a:r>
            <a:r>
              <a:rPr lang="ru-RU" sz="1600" dirty="0">
                <a:solidFill>
                  <a:srgbClr val="000000"/>
                </a:solidFill>
                <a:latin typeface="Times New Roman" panose="02020603050405020304" pitchFamily="18" charset="0"/>
                <a:cs typeface="Times New Roman" panose="02020603050405020304" pitchFamily="18" charset="0"/>
              </a:rPr>
              <a:t> Правил, а также аварии в электроэнергетике, произошедшие в результате наступления событий, указанных в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6"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 пункта 8</a:t>
            </a:r>
            <a:r>
              <a:rPr lang="ru-RU" sz="1600" dirty="0">
                <a:solidFill>
                  <a:srgbClr val="000000"/>
                </a:solidFill>
                <a:latin typeface="Times New Roman" panose="02020603050405020304" pitchFamily="18" charset="0"/>
                <a:cs typeface="Times New Roman" panose="02020603050405020304" pitchFamily="18" charset="0"/>
              </a:rPr>
              <a:t> Правил, т.е.:</a:t>
            </a:r>
          </a:p>
          <a:p>
            <a:pPr algn="just"/>
            <a:r>
              <a:rPr lang="ru-RU" sz="1600" i="1" dirty="0">
                <a:solidFill>
                  <a:srgbClr val="000000"/>
                </a:solidFill>
                <a:latin typeface="Times New Roman" panose="02020603050405020304" pitchFamily="18" charset="0"/>
                <a:cs typeface="Times New Roman" panose="02020603050405020304" pitchFamily="18" charset="0"/>
              </a:rPr>
              <a:t>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a:t>
            </a: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i="1" dirty="0">
                <a:solidFill>
                  <a:srgbClr val="000000"/>
                </a:solidFill>
                <a:latin typeface="Times New Roman" panose="02020603050405020304" pitchFamily="18" charset="0"/>
                <a:cs typeface="Times New Roman" panose="02020603050405020304" pitchFamily="18" charset="0"/>
              </a:rPr>
              <a:t>б) превышение фактическим </a:t>
            </a:r>
            <a:r>
              <a:rPr lang="ru-RU" sz="1600" i="1" dirty="0" err="1">
                <a:solidFill>
                  <a:srgbClr val="000000"/>
                </a:solidFill>
                <a:latin typeface="Times New Roman" panose="02020603050405020304" pitchFamily="18" charset="0"/>
                <a:cs typeface="Times New Roman" panose="02020603050405020304" pitchFamily="18" charset="0"/>
              </a:rPr>
              <a:t>перетоком</a:t>
            </a:r>
            <a:r>
              <a:rPr lang="ru-RU" sz="1600" i="1" dirty="0">
                <a:solidFill>
                  <a:srgbClr val="000000"/>
                </a:solidFill>
                <a:latin typeface="Times New Roman" panose="02020603050405020304" pitchFamily="18" charset="0"/>
                <a:cs typeface="Times New Roman" panose="02020603050405020304" pitchFamily="18" charset="0"/>
              </a:rPr>
              <a:t> активной мощности в контролируемом сечении значения максимально допустимого </a:t>
            </a:r>
            <a:r>
              <a:rPr lang="ru-RU" sz="1600" i="1" dirty="0" err="1">
                <a:solidFill>
                  <a:srgbClr val="000000"/>
                </a:solidFill>
                <a:latin typeface="Times New Roman" panose="02020603050405020304" pitchFamily="18" charset="0"/>
                <a:cs typeface="Times New Roman" panose="02020603050405020304" pitchFamily="18" charset="0"/>
              </a:rPr>
              <a:t>перетока</a:t>
            </a:r>
            <a:r>
              <a:rPr lang="ru-RU" sz="1600" i="1" dirty="0">
                <a:solidFill>
                  <a:srgbClr val="000000"/>
                </a:solidFill>
                <a:latin typeface="Times New Roman" panose="02020603050405020304" pitchFamily="18" charset="0"/>
                <a:cs typeface="Times New Roman" panose="02020603050405020304" pitchFamily="18" charset="0"/>
              </a:rPr>
              <a:t> активной мощности (при работе энергосистемы в вынужденном режиме - допустимого в вынужденном режиме </a:t>
            </a:r>
            <a:r>
              <a:rPr lang="ru-RU" sz="1600" i="1" dirty="0" err="1">
                <a:solidFill>
                  <a:srgbClr val="000000"/>
                </a:solidFill>
                <a:latin typeface="Times New Roman" panose="02020603050405020304" pitchFamily="18" charset="0"/>
                <a:cs typeface="Times New Roman" panose="02020603050405020304" pitchFamily="18" charset="0"/>
              </a:rPr>
              <a:t>перетока</a:t>
            </a:r>
            <a:r>
              <a:rPr lang="ru-RU" sz="1600" i="1" dirty="0">
                <a:solidFill>
                  <a:srgbClr val="000000"/>
                </a:solidFill>
                <a:latin typeface="Times New Roman" panose="02020603050405020304" pitchFamily="18" charset="0"/>
                <a:cs typeface="Times New Roman" panose="02020603050405020304" pitchFamily="18" charset="0"/>
              </a:rPr>
              <a:t> активной мощности) длительностью 1 час и более;</a:t>
            </a: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i="1" dirty="0">
                <a:solidFill>
                  <a:srgbClr val="000000"/>
                </a:solidFill>
                <a:latin typeface="Times New Roman" panose="02020603050405020304" pitchFamily="18" charset="0"/>
                <a:cs typeface="Times New Roman" panose="02020603050405020304" pitchFamily="18" charset="0"/>
              </a:rPr>
              <a:t>и) переход тепловой электростанции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в режим выживания с использованием неснижаемого запаса топлива;</a:t>
            </a:r>
            <a:endParaRPr lang="ru-RU" sz="1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17</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61764" y="807790"/>
            <a:ext cx="8712968" cy="5670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450" dirty="0">
                <a:solidFill>
                  <a:srgbClr val="000000"/>
                </a:solidFill>
                <a:latin typeface="Times New Roman" panose="02020603050405020304" pitchFamily="18" charset="0"/>
                <a:cs typeface="Times New Roman" panose="02020603050405020304" pitchFamily="18" charset="0"/>
              </a:rPr>
              <a:t>в) инциденты I категории, указанные в </a:t>
            </a:r>
            <a:r>
              <a:rPr lang="ru-RU" sz="1450" dirty="0">
                <a:solidFill>
                  <a:srgbClr val="000000"/>
                </a:solidFill>
                <a:latin typeface="Times New Roman" panose="02020603050405020304" pitchFamily="18" charset="0"/>
                <a:cs typeface="Times New Roman" panose="02020603050405020304" pitchFamily="18" charset="0"/>
                <a:hlinkClick r:id="rId4" action="ppaction://hlinkfile" tooltip="з) отказ оперативного персонала объекта электроэнергетики (центра управления) от выполнения диспетчерской команды (команды оперативного персонала иного субъекта электроэнергетики в случае, когда в соответствии с законодательством Российской Федерации об э"/>
              </a:rPr>
              <a:t>подпункте "з" пункта 8</a:t>
            </a:r>
            <a:r>
              <a:rPr lang="ru-RU" sz="1450" dirty="0">
                <a:solidFill>
                  <a:srgbClr val="000000"/>
                </a:solidFill>
                <a:latin typeface="Times New Roman" panose="02020603050405020304" pitchFamily="18" charset="0"/>
                <a:cs typeface="Times New Roman" panose="02020603050405020304" pitchFamily="18" charset="0"/>
              </a:rPr>
              <a:t> настоящих Правил, в случае если такой инцидент состоит в отказе оперативного персонала объекта электроэнергетики (центра управления) от выполнения диспетчерской команды диспетчерского персонала субъекта оперативно-диспетчерского управления или изменении эксплуатационного состояния линии электропередачи, оборудования и устройства, находящихся в диспетчерском управлении (ведении), без получения диспетчерской команды или диспетчерского разрешения диспетчерского персонала субъекта оперативно-диспетчерского управления;</a:t>
            </a:r>
          </a:p>
          <a:p>
            <a:pPr algn="just"/>
            <a:r>
              <a:rPr lang="ru-RU" sz="1450" dirty="0">
                <a:solidFill>
                  <a:srgbClr val="000000"/>
                </a:solidFill>
                <a:latin typeface="Times New Roman" panose="02020603050405020304" pitchFamily="18" charset="0"/>
                <a:cs typeface="Times New Roman" panose="02020603050405020304" pitchFamily="18" charset="0"/>
              </a:rPr>
              <a:t>г) инциденты I категории, указанные в </a:t>
            </a:r>
            <a:r>
              <a:rPr lang="ru-RU" sz="1450" dirty="0">
                <a:solidFill>
                  <a:srgbClr val="000000"/>
                </a:solidFill>
                <a:latin typeface="Times New Roman" panose="02020603050405020304" pitchFamily="18" charset="0"/>
                <a:cs typeface="Times New Roman" panose="02020603050405020304" pitchFamily="18" charset="0"/>
                <a:hlinkClick r:id="rId5" action="ppaction://hlinkfile" tooltip="в) аварийное отключение и (или) повреждение электротехнического оборудования напряжением 110 кВ и выше или линий электропередачи классом напряжения 110 кВ и выше (в технологически изолированной территориальной электроэнергетической системе - также относящ"/>
              </a:rPr>
              <a:t>подпунктах "в"</a:t>
            </a:r>
            <a:r>
              <a:rPr lang="ru-RU" sz="1450" dirty="0">
                <a:solidFill>
                  <a:srgbClr val="000000"/>
                </a:solidFill>
                <a:latin typeface="Times New Roman" panose="02020603050405020304" pitchFamily="18" charset="0"/>
                <a:cs typeface="Times New Roman" panose="02020603050405020304" pitchFamily="18" charset="0"/>
              </a:rPr>
              <a:t> и </a:t>
            </a:r>
            <a:r>
              <a:rPr lang="ru-RU" sz="1450" dirty="0">
                <a:solidFill>
                  <a:srgbClr val="000000"/>
                </a:solidFill>
                <a:latin typeface="Times New Roman" panose="02020603050405020304" pitchFamily="18" charset="0"/>
                <a:cs typeface="Times New Roman" panose="02020603050405020304" pitchFamily="18" charset="0"/>
                <a:hlinkClick r:id="rId6" action="ppaction://hlinkfile" tooltip="г) аварийное отключение и (или) повреждение основного энергетического оборудования единичной установленной мощностью 25 МВт и более (в технологически изолированной территориальной электроэнергетической системе - мощностью 5 МВт и более) на электростанции;"/>
              </a:rPr>
              <a:t>"г" пункта 8</a:t>
            </a:r>
            <a:r>
              <a:rPr lang="ru-RU" sz="1450" dirty="0">
                <a:solidFill>
                  <a:srgbClr val="000000"/>
                </a:solidFill>
                <a:latin typeface="Times New Roman" panose="02020603050405020304" pitchFamily="18" charset="0"/>
                <a:cs typeface="Times New Roman" panose="02020603050405020304" pitchFamily="18" charset="0"/>
              </a:rPr>
              <a:t> настоящих Правил, связанные с разрушением проточной части турбины установленной мощностью 100 МВт и более, силового трансформатора (автотрансформатора) мощностью 100 МВА и более или турбины установленной мощностью 100 МВт и более с изменением их формы или геометрических размеров или смещением корпуса на фундаменте либо связанные с повреждением генератора установленной мощностью 100 МВт и более с разрушением его статора или ротора;</a:t>
            </a:r>
          </a:p>
          <a:p>
            <a:pPr algn="just"/>
            <a:r>
              <a:rPr lang="ru-RU" sz="1450" dirty="0">
                <a:solidFill>
                  <a:srgbClr val="000000"/>
                </a:solidFill>
                <a:latin typeface="Times New Roman" panose="02020603050405020304" pitchFamily="18" charset="0"/>
                <a:cs typeface="Times New Roman" panose="02020603050405020304" pitchFamily="18" charset="0"/>
              </a:rPr>
              <a:t>д) инциденты I категории, указанные в </a:t>
            </a:r>
            <a:r>
              <a:rPr lang="ru-RU" sz="1450" dirty="0">
                <a:solidFill>
                  <a:srgbClr val="000000"/>
                </a:solidFill>
                <a:latin typeface="Times New Roman" panose="02020603050405020304" pitchFamily="18" charset="0"/>
                <a:cs typeface="Times New Roman" panose="02020603050405020304" pitchFamily="18" charset="0"/>
                <a:hlinkClick r:id="rId7" action="ppaction://hlinkfile" tooltip="ж) нарушение (отказ) в работе средств диспетчерского и технологического управления и (или) автоматизированных систем, указанных в абзаце пятом пункта 3 настоящих Правил, в том числе каналов связи между диспетчерским центром и объектом электроэнергетики, л"/>
              </a:rPr>
              <a:t>подпункте "ж" пункта 8</a:t>
            </a:r>
            <a:r>
              <a:rPr lang="ru-RU" sz="1450" dirty="0">
                <a:solidFill>
                  <a:srgbClr val="000000"/>
                </a:solidFill>
                <a:latin typeface="Times New Roman" panose="02020603050405020304" pitchFamily="18" charset="0"/>
                <a:cs typeface="Times New Roman" panose="02020603050405020304" pitchFamily="18" charset="0"/>
              </a:rPr>
              <a:t> настоящих Правил, в результате которых в отношении электростанции установленной генерирующей мощностью 25 МВт и более или объекта электросетевого хозяйства классом напряжения 220 </a:t>
            </a:r>
            <a:r>
              <a:rPr lang="ru-RU" sz="1450" dirty="0" err="1">
                <a:solidFill>
                  <a:srgbClr val="000000"/>
                </a:solidFill>
                <a:latin typeface="Times New Roman" panose="02020603050405020304" pitchFamily="18" charset="0"/>
                <a:cs typeface="Times New Roman" panose="02020603050405020304" pitchFamily="18" charset="0"/>
              </a:rPr>
              <a:t>кВ</a:t>
            </a:r>
            <a:r>
              <a:rPr lang="ru-RU" sz="145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изолированной территориальной электроэнергетической системе - классом напряжения 110 </a:t>
            </a:r>
            <a:r>
              <a:rPr lang="ru-RU" sz="1450" dirty="0" err="1">
                <a:solidFill>
                  <a:srgbClr val="000000"/>
                </a:solidFill>
                <a:latin typeface="Times New Roman" panose="02020603050405020304" pitchFamily="18" charset="0"/>
                <a:cs typeface="Times New Roman" panose="02020603050405020304" pitchFamily="18" charset="0"/>
              </a:rPr>
              <a:t>кВ</a:t>
            </a:r>
            <a:r>
              <a:rPr lang="ru-RU" sz="1450" dirty="0">
                <a:solidFill>
                  <a:srgbClr val="000000"/>
                </a:solidFill>
                <a:latin typeface="Times New Roman" panose="02020603050405020304" pitchFamily="18" charset="0"/>
                <a:cs typeface="Times New Roman" panose="02020603050405020304" pitchFamily="18" charset="0"/>
              </a:rPr>
              <a:t> и выше) произошла полная потеря одновременно передачи телеметрической информации между указанными электростанцией или объектом электросетевого хозяйства и диспетчерским центром, диспетчерской связи между диспетчерским центром и указанными электростанцией или объектом электросетевого хозяйства и дистанционного управления технологическими режимами работы и эксплуатационным состоянием электросетевого оборудования и устройствами (функциями устройств) релейной защиты и автоматики таких электростанции или объекта электросетевого хозяйства (для электростанций или объектов электросетевого хозяйства, в отношении которых предусмотрено дистанционное управление) из диспетчерского центра;</a:t>
            </a:r>
          </a:p>
          <a:p>
            <a:pPr algn="just"/>
            <a:r>
              <a:rPr lang="ru-RU" sz="1450" dirty="0">
                <a:solidFill>
                  <a:srgbClr val="000000"/>
                </a:solidFill>
                <a:latin typeface="Times New Roman" panose="02020603050405020304" pitchFamily="18" charset="0"/>
                <a:cs typeface="Times New Roman" panose="02020603050405020304" pitchFamily="18" charset="0"/>
              </a:rPr>
              <a:t>е) аварии в электроэнергетике и инциденты I категории в случаях, указанных в </a:t>
            </a:r>
            <a:r>
              <a:rPr lang="ru-RU" sz="1450" dirty="0" smtClean="0">
                <a:solidFill>
                  <a:srgbClr val="000000"/>
                </a:solidFill>
                <a:latin typeface="Times New Roman" panose="02020603050405020304" pitchFamily="18" charset="0"/>
                <a:cs typeface="Times New Roman" panose="02020603050405020304" pitchFamily="18" charset="0"/>
                <a:hlinkClick r:id="rId8" action="ppaction://hlinkfile" tooltip="42. В случае если по результатам расследования причин аварии в электроэнергетике или инцидента I категории, проведенного комиссией владельца объекта электроэнергетики, в которой отсутствуют представители уполномоченного федерального органа исполнительной "/>
              </a:rPr>
              <a:t>п. </a:t>
            </a:r>
            <a:r>
              <a:rPr lang="ru-RU" sz="1450" dirty="0">
                <a:solidFill>
                  <a:srgbClr val="000000"/>
                </a:solidFill>
                <a:latin typeface="Times New Roman" panose="02020603050405020304" pitchFamily="18" charset="0"/>
                <a:cs typeface="Times New Roman" panose="02020603050405020304" pitchFamily="18" charset="0"/>
                <a:hlinkClick r:id="rId8" action="ppaction://hlinkfile" tooltip="42. В случае если по результатам расследования причин аварии в электроэнергетике или инцидента I категории, проведенного комиссией владельца объекта электроэнергетики, в которой отсутствуют представители уполномоченного федерального органа исполнительной "/>
              </a:rPr>
              <a:t>42</a:t>
            </a:r>
            <a:r>
              <a:rPr lang="ru-RU" sz="1450" dirty="0">
                <a:solidFill>
                  <a:srgbClr val="000000"/>
                </a:solidFill>
                <a:latin typeface="Times New Roman" panose="02020603050405020304" pitchFamily="18" charset="0"/>
                <a:cs typeface="Times New Roman" panose="02020603050405020304" pitchFamily="18" charset="0"/>
              </a:rPr>
              <a:t> настоящих Правил.</a:t>
            </a: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18</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93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b="1" dirty="0">
                <a:solidFill>
                  <a:srgbClr val="000000"/>
                </a:solidFill>
                <a:latin typeface="Times New Roman" panose="02020603050405020304" pitchFamily="18" charset="0"/>
                <a:cs typeface="Times New Roman" panose="02020603050405020304" pitchFamily="18" charset="0"/>
              </a:rPr>
              <a:t>Расследование причин аварий в электроэнергетике и инцидентов I категории</a:t>
            </a:r>
            <a:r>
              <a:rPr lang="ru-RU" sz="1500" dirty="0">
                <a:solidFill>
                  <a:srgbClr val="000000"/>
                </a:solidFill>
                <a:latin typeface="Times New Roman" panose="02020603050405020304" pitchFamily="18" charset="0"/>
                <a:cs typeface="Times New Roman" panose="02020603050405020304" pitchFamily="18" charset="0"/>
              </a:rPr>
              <a:t>,  проводимое комиссией, формируемой </a:t>
            </a:r>
            <a:r>
              <a:rPr lang="ru-RU" sz="1500" dirty="0" err="1">
                <a:solidFill>
                  <a:srgbClr val="000000"/>
                </a:solidFill>
                <a:latin typeface="Times New Roman" panose="02020603050405020304" pitchFamily="18" charset="0"/>
                <a:cs typeface="Times New Roman" panose="02020603050405020304" pitchFamily="18" charset="0"/>
              </a:rPr>
              <a:t>Ростехнадзором</a:t>
            </a:r>
            <a:r>
              <a:rPr lang="ru-RU" sz="1500" dirty="0">
                <a:solidFill>
                  <a:srgbClr val="000000"/>
                </a:solidFill>
                <a:latin typeface="Times New Roman" panose="02020603050405020304" pitchFamily="18" charset="0"/>
                <a:cs typeface="Times New Roman" panose="02020603050405020304" pitchFamily="18" charset="0"/>
              </a:rPr>
              <a:t>, осуществляется при </a:t>
            </a:r>
            <a:r>
              <a:rPr lang="ru-RU" sz="1500" b="1" dirty="0">
                <a:solidFill>
                  <a:srgbClr val="000000"/>
                </a:solidFill>
                <a:latin typeface="Times New Roman" panose="02020603050405020304" pitchFamily="18" charset="0"/>
                <a:cs typeface="Times New Roman" panose="02020603050405020304" pitchFamily="18" charset="0"/>
              </a:rPr>
              <a:t>обязательном участии владельцев объектов электроэнергетики</a:t>
            </a:r>
            <a:r>
              <a:rPr lang="ru-RU" sz="1500" dirty="0">
                <a:solidFill>
                  <a:srgbClr val="000000"/>
                </a:solidFill>
                <a:latin typeface="Times New Roman" panose="02020603050405020304" pitchFamily="18" charset="0"/>
                <a:cs typeface="Times New Roman" panose="02020603050405020304" pitchFamily="18" charset="0"/>
              </a:rPr>
              <a:t>, эксплуатирующих отключившиеся (повредившиеся) линии электропередачи, оборудование или неправильно сработавшие устройства (комплексы) релейной защиты и автоматики и иные автоматические защитные устройства, так же </a:t>
            </a:r>
            <a:r>
              <a:rPr lang="ru-RU" sz="1500" b="1" dirty="0">
                <a:solidFill>
                  <a:srgbClr val="000000"/>
                </a:solidFill>
                <a:latin typeface="Times New Roman" panose="02020603050405020304" pitchFamily="18" charset="0"/>
                <a:cs typeface="Times New Roman" panose="02020603050405020304" pitchFamily="18" charset="0"/>
              </a:rPr>
              <a:t>при обязательном участии субъекта оперативно-диспетчерского управления</a:t>
            </a:r>
            <a:r>
              <a:rPr lang="ru-RU" sz="1500" dirty="0">
                <a:solidFill>
                  <a:srgbClr val="000000"/>
                </a:solidFill>
                <a:latin typeface="Times New Roman" panose="02020603050405020304" pitchFamily="18" charset="0"/>
                <a:cs typeface="Times New Roman" panose="02020603050405020304" pitchFamily="18" charset="0"/>
              </a:rPr>
              <a:t> в отношении аварий в электроэнергетике и инцидентов I категории, соответствующих следующим критериям:</a:t>
            </a:r>
          </a:p>
          <a:p>
            <a:pPr algn="just"/>
            <a:r>
              <a:rPr lang="ru-RU" sz="1500" dirty="0">
                <a:solidFill>
                  <a:srgbClr val="000000"/>
                </a:solidFill>
                <a:latin typeface="Times New Roman" panose="02020603050405020304" pitchFamily="18" charset="0"/>
                <a:cs typeface="Times New Roman" panose="02020603050405020304" pitchFamily="18" charset="0"/>
              </a:rPr>
              <a:t>а) аварии в электроэнергетике, указанные в </a:t>
            </a:r>
            <a:r>
              <a:rPr lang="ru-RU" sz="1500" dirty="0">
                <a:solidFill>
                  <a:srgbClr val="000000"/>
                </a:solidFill>
                <a:latin typeface="Times New Roman" panose="02020603050405020304" pitchFamily="18" charset="0"/>
                <a:cs typeface="Times New Roman" panose="02020603050405020304" pitchFamily="18" charset="0"/>
                <a:hlinkClick r:id="rId4" action="ppaction://hlinkfile" tooltip="аварийные отключения и (или) повреждения 2 и более линий электропередачи классом напряжения 110 кВ и выше либо линии электропередачи классом напряжения 110 кВ и выше и оборудования объекта электроэнергетики, указанного в абзаце пятом настоящего подпункта;"/>
              </a:rPr>
              <a:t>абзацах четвертом</a:t>
            </a:r>
            <a:r>
              <a:rPr lang="ru-RU" sz="1500" dirty="0">
                <a:solidFill>
                  <a:srgbClr val="000000"/>
                </a:solidFill>
                <a:latin typeface="Times New Roman" panose="02020603050405020304" pitchFamily="18" charset="0"/>
                <a:cs typeface="Times New Roman" panose="02020603050405020304" pitchFamily="18" charset="0"/>
              </a:rPr>
              <a:t> - </a:t>
            </a:r>
            <a:r>
              <a:rPr lang="ru-RU" sz="1500" dirty="0">
                <a:solidFill>
                  <a:srgbClr val="000000"/>
                </a:solidFill>
                <a:latin typeface="Times New Roman" panose="02020603050405020304" pitchFamily="18" charset="0"/>
                <a:cs typeface="Times New Roman" panose="02020603050405020304" pitchFamily="18" charset="0"/>
                <a:hlinkClick r:id="rId5" action="ppaction://hlinkfile" tooltip="неправильная работа комплекса или устройства противоаварийной автоматики, обусловленная в том числе неправильными действиями персонала;"/>
              </a:rPr>
              <a:t>шестом подпункта "а" пункта 12</a:t>
            </a:r>
            <a:r>
              <a:rPr lang="ru-RU" sz="1500" dirty="0">
                <a:solidFill>
                  <a:srgbClr val="000000"/>
                </a:solidFill>
                <a:latin typeface="Times New Roman" panose="02020603050405020304" pitchFamily="18" charset="0"/>
                <a:cs typeface="Times New Roman" panose="02020603050405020304" pitchFamily="18" charset="0"/>
              </a:rPr>
              <a:t> настоящих Правил, и инциденты I категории, указанные в </a:t>
            </a:r>
            <a:r>
              <a:rPr lang="ru-RU" sz="1500" dirty="0">
                <a:solidFill>
                  <a:srgbClr val="000000"/>
                </a:solidFill>
                <a:latin typeface="Times New Roman" panose="02020603050405020304" pitchFamily="18" charset="0"/>
                <a:cs typeface="Times New Roman" panose="02020603050405020304" pitchFamily="18" charset="0"/>
                <a:hlinkClick r:id="rId6"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500" dirty="0">
                <a:solidFill>
                  <a:srgbClr val="000000"/>
                </a:solidFill>
                <a:latin typeface="Times New Roman" panose="02020603050405020304" pitchFamily="18" charset="0"/>
                <a:cs typeface="Times New Roman" panose="02020603050405020304" pitchFamily="18" charset="0"/>
              </a:rPr>
              <a:t> и </a:t>
            </a:r>
            <a:r>
              <a:rPr lang="ru-RU" sz="1500" dirty="0">
                <a:solidFill>
                  <a:srgbClr val="000000"/>
                </a:solidFill>
                <a:latin typeface="Times New Roman" panose="02020603050405020304" pitchFamily="18" charset="0"/>
                <a:cs typeface="Times New Roman" panose="02020603050405020304" pitchFamily="18" charset="0"/>
                <a:hlinkClick r:id="rId7"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 пункта 8</a:t>
            </a:r>
            <a:r>
              <a:rPr lang="ru-RU" sz="1500" dirty="0">
                <a:solidFill>
                  <a:srgbClr val="000000"/>
                </a:solidFill>
                <a:latin typeface="Times New Roman" panose="02020603050405020304" pitchFamily="18" charset="0"/>
                <a:cs typeface="Times New Roman" panose="02020603050405020304" pitchFamily="18" charset="0"/>
              </a:rPr>
              <a:t> и </a:t>
            </a:r>
            <a:r>
              <a:rPr lang="ru-RU" sz="1500" dirty="0">
                <a:solidFill>
                  <a:srgbClr val="000000"/>
                </a:solidFill>
                <a:latin typeface="Times New Roman" panose="02020603050405020304" pitchFamily="18" charset="0"/>
                <a:cs typeface="Times New Roman" panose="02020603050405020304" pitchFamily="18" charset="0"/>
                <a:hlinkClick r:id="rId8" action="ppaction://hlinkfile" tooltip="в) инциденты I категории, указанные в подпункте &quot;з&quot; пункта 8 настоящих Правил, в случае если такой инцидент состоит в отказе оперативного персонала объекта электроэнергетики (центра управления) от выполнения диспетчерской команды диспетчерского персонала "/>
              </a:rPr>
              <a:t>подпункте "в" пункта 12</a:t>
            </a:r>
            <a:r>
              <a:rPr lang="ru-RU" sz="1500" dirty="0">
                <a:solidFill>
                  <a:srgbClr val="000000"/>
                </a:solidFill>
                <a:latin typeface="Times New Roman" panose="02020603050405020304" pitchFamily="18" charset="0"/>
                <a:cs typeface="Times New Roman" panose="02020603050405020304" pitchFamily="18" charset="0"/>
              </a:rPr>
              <a:t> настоящих Правил;</a:t>
            </a:r>
          </a:p>
          <a:p>
            <a:pPr algn="just"/>
            <a:r>
              <a:rPr lang="ru-RU" sz="1500" dirty="0">
                <a:solidFill>
                  <a:srgbClr val="000000"/>
                </a:solidFill>
                <a:latin typeface="Times New Roman" panose="02020603050405020304" pitchFamily="18" charset="0"/>
                <a:cs typeface="Times New Roman" panose="02020603050405020304" pitchFamily="18" charset="0"/>
              </a:rPr>
              <a:t>б) инциденты I категории, указанные в </a:t>
            </a:r>
            <a:r>
              <a:rPr lang="ru-RU" sz="1500" dirty="0">
                <a:solidFill>
                  <a:srgbClr val="000000"/>
                </a:solidFill>
                <a:latin typeface="Times New Roman" panose="02020603050405020304" pitchFamily="18" charset="0"/>
                <a:cs typeface="Times New Roman" panose="02020603050405020304" pitchFamily="18" charset="0"/>
                <a:hlinkClick r:id="rId9" action="ppaction://hlinkfile" tooltip="ж) нарушение (отказ) в работе средств диспетчерского и технологического управления и (или) автоматизированных систем, указанных в абзаце пятом пункта 3 настоящих Правил, в том числе каналов связи между диспетчерским центром и объектом электроэнергетики, л"/>
              </a:rPr>
              <a:t>подпункте "ж" пункта 8</a:t>
            </a:r>
            <a:r>
              <a:rPr lang="ru-RU" sz="1500" dirty="0">
                <a:solidFill>
                  <a:srgbClr val="000000"/>
                </a:solidFill>
                <a:latin typeface="Times New Roman" panose="02020603050405020304" pitchFamily="18" charset="0"/>
                <a:cs typeface="Times New Roman" panose="02020603050405020304" pitchFamily="18" charset="0"/>
              </a:rPr>
              <a:t> настоящих Правил, в результате которых произошло любое из следующих событий:</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одновременно передачи телеметрической информации с объекта электроэнергетики в диспетчерский центр и диспетчерской связи между диспетчерским центром и объектом электроэнергетики или между диспетчерским центром и центром управления;</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одновременно передачи телеметрической информации с объекта электроэнергетики в диспетчерский центр и передачи и (или) приема управляющих воздействий режимной и (или) противоаварийной автоматики между диспетчерским центром и объектом электроэнергетики;</a:t>
            </a:r>
          </a:p>
          <a:p>
            <a:pPr algn="just"/>
            <a:r>
              <a:rPr lang="ru-RU" sz="1500" dirty="0">
                <a:solidFill>
                  <a:srgbClr val="000000"/>
                </a:solidFill>
                <a:latin typeface="Times New Roman" panose="02020603050405020304" pitchFamily="18" charset="0"/>
                <a:cs typeface="Times New Roman" panose="02020603050405020304" pitchFamily="18" charset="0"/>
              </a:rPr>
              <a:t>полная потеря одновременно передачи телеметрической информации с объекта электроэнергетики в диспетчерский центр и осуществления в отношении объекта электроэнергетики видов дистанционного управления, указанных в </a:t>
            </a:r>
            <a:r>
              <a:rPr lang="ru-RU" sz="1500" dirty="0">
                <a:solidFill>
                  <a:srgbClr val="000000"/>
                </a:solidFill>
                <a:latin typeface="Times New Roman" panose="02020603050405020304" pitchFamily="18" charset="0"/>
                <a:cs typeface="Times New Roman" panose="02020603050405020304" pitchFamily="18" charset="0"/>
                <a:hlinkClick r:id="rId10" action="ppaction://hlinkfile" tooltip="полная потеря дистанционного управления технологическими режимами работы и эксплуатационным состоянием электросетевого оборудования и устройствами (функциями устройств) релейной защиты и автоматики объекта электроэнергетики, указанного в абзаце втором нас"/>
              </a:rPr>
              <a:t>абзацах шестом</a:t>
            </a:r>
            <a:r>
              <a:rPr lang="ru-RU" sz="1500" dirty="0">
                <a:solidFill>
                  <a:srgbClr val="000000"/>
                </a:solidFill>
                <a:latin typeface="Times New Roman" panose="02020603050405020304" pitchFamily="18" charset="0"/>
                <a:cs typeface="Times New Roman" panose="02020603050405020304" pitchFamily="18" charset="0"/>
              </a:rPr>
              <a:t> и </a:t>
            </a:r>
            <a:r>
              <a:rPr lang="ru-RU" sz="1500" dirty="0">
                <a:solidFill>
                  <a:srgbClr val="000000"/>
                </a:solidFill>
                <a:latin typeface="Times New Roman" panose="02020603050405020304" pitchFamily="18" charset="0"/>
                <a:cs typeface="Times New Roman" panose="02020603050405020304" pitchFamily="18" charset="0"/>
                <a:hlinkClick r:id="rId11" action="ppaction://hlinkfile" tooltip="полная потеря дистанционного управления активной и реактивной мощностью генерирующего оборудования ветровых и солнечных электростанций или малых гидроэлектростанций установленной генерирующей мощностью 25 МВт и более (в технологически изолированной террит"/>
              </a:rPr>
              <a:t>седьмом подпункта "ж" пункта 8</a:t>
            </a:r>
            <a:r>
              <a:rPr lang="ru-RU" sz="1500" dirty="0">
                <a:solidFill>
                  <a:srgbClr val="000000"/>
                </a:solidFill>
                <a:latin typeface="Times New Roman" panose="02020603050405020304" pitchFamily="18" charset="0"/>
                <a:cs typeface="Times New Roman" panose="02020603050405020304" pitchFamily="18" charset="0"/>
              </a:rPr>
              <a:t> настоящих Правил.</a:t>
            </a: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19</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3293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Решение об участии представителей уполномоченного федерального органа исполнительной власти или субъекта оперативно-диспетчерского управления в расследовании причин аварии в электроэнергетике или инцидента в электроэнергетике принимается </a:t>
            </a:r>
            <a:r>
              <a:rPr lang="ru-RU" sz="1600" b="1" dirty="0">
                <a:solidFill>
                  <a:srgbClr val="000000"/>
                </a:solidFill>
                <a:latin typeface="Times New Roman" panose="02020603050405020304" pitchFamily="18" charset="0"/>
                <a:cs typeface="Times New Roman" panose="02020603050405020304" pitchFamily="18" charset="0"/>
              </a:rPr>
              <a:t>не позднее 2 рабочих дней</a:t>
            </a:r>
            <a:r>
              <a:rPr lang="ru-RU" sz="1600" dirty="0">
                <a:solidFill>
                  <a:srgbClr val="000000"/>
                </a:solidFill>
                <a:latin typeface="Times New Roman" panose="02020603050405020304" pitchFamily="18" charset="0"/>
                <a:cs typeface="Times New Roman" panose="02020603050405020304" pitchFamily="18" charset="0"/>
              </a:rPr>
              <a:t> со дня получения ими информации о возникновении соответствующей аварии в электроэнергетике или инцидента в электроэнергетике и в тот же срок доводится до сведения органа федерального государственного энергетического надзора, территориального органа федерального государственного энергетического надзора или владельца объекта электроэнергетики, к функциям которого относится организация расследования причин такой аварии в электроэнергетике или инцидента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 </a:t>
            </a:r>
            <a:endParaRPr lang="ru-RU" sz="1600" dirty="0" smtClean="0">
              <a:solidFill>
                <a:srgbClr val="000000"/>
              </a:solidFill>
              <a:latin typeface="Times New Roman" panose="02020603050405020304" pitchFamily="18" charset="0"/>
              <a:cs typeface="Times New Roman" panose="02020603050405020304" pitchFamily="18" charset="0"/>
            </a:endParaRP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4" y="368300"/>
            <a:ext cx="8748345"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a:p>
            <a:pPr algn="just"/>
            <a:r>
              <a:rPr lang="ru-RU" sz="1600" b="1" dirty="0" smtClean="0">
                <a:solidFill>
                  <a:srgbClr val="000000"/>
                </a:solidFill>
                <a:latin typeface="Times New Roman" panose="02020603050405020304" pitchFamily="18" charset="0"/>
                <a:cs typeface="Times New Roman" panose="02020603050405020304" pitchFamily="18" charset="0"/>
              </a:rPr>
              <a:t>ПОСТАНОВЛЕНИЕ </a:t>
            </a:r>
            <a:r>
              <a:rPr lang="ru-RU" sz="1600" b="1" dirty="0">
                <a:solidFill>
                  <a:srgbClr val="000000"/>
                </a:solidFill>
                <a:latin typeface="Times New Roman" panose="02020603050405020304" pitchFamily="18" charset="0"/>
                <a:cs typeface="Times New Roman" panose="02020603050405020304" pitchFamily="18" charset="0"/>
              </a:rPr>
              <a:t>от 29 сентября 2025 г. N 1489</a:t>
            </a:r>
            <a:r>
              <a:rPr lang="ru-RU" sz="1600" dirty="0">
                <a:solidFill>
                  <a:srgbClr val="000000"/>
                </a:solidFill>
                <a:latin typeface="Times New Roman" panose="02020603050405020304" pitchFamily="18" charset="0"/>
                <a:cs typeface="Times New Roman" panose="02020603050405020304" pitchFamily="18" charset="0"/>
              </a:rPr>
              <a:t> отменяет и заменяет собой старое </a:t>
            </a:r>
            <a:r>
              <a:rPr lang="ru-RU" sz="1600" b="1" dirty="0">
                <a:solidFill>
                  <a:srgbClr val="000000"/>
                </a:solidFill>
                <a:latin typeface="Times New Roman" panose="02020603050405020304" pitchFamily="18" charset="0"/>
                <a:cs typeface="Times New Roman" panose="02020603050405020304" pitchFamily="18" charset="0"/>
              </a:rPr>
              <a:t>Постановление Правительства РФ от 28.10.2009 № 846</a:t>
            </a:r>
            <a:r>
              <a:rPr lang="ru-RU" sz="1600" dirty="0">
                <a:solidFill>
                  <a:srgbClr val="000000"/>
                </a:solidFill>
                <a:latin typeface="Times New Roman" panose="02020603050405020304" pitchFamily="18" charset="0"/>
                <a:cs typeface="Times New Roman" panose="02020603050405020304" pitchFamily="18" charset="0"/>
              </a:rPr>
              <a:t>, утверждая новые Правила расследования аварий и инцидентов в электроэнергетике, которые включают уточненный порядок действий, сроки и полномочия комиссий по расследованию, а также применяются ко всем объектам электроэнергетики на территории РФ. </a:t>
            </a:r>
            <a:endParaRPr lang="ru-RU" sz="1600" dirty="0" smtClean="0">
              <a:solidFill>
                <a:srgbClr val="000000"/>
              </a:solidFill>
              <a:latin typeface="Times New Roman" panose="02020603050405020304" pitchFamily="18" charset="0"/>
              <a:cs typeface="Times New Roman" panose="02020603050405020304" pitchFamily="18" charset="0"/>
            </a:endParaRP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lvl="0" algn="just"/>
            <a:r>
              <a:rPr lang="ru-RU" sz="1600" b="1" dirty="0">
                <a:solidFill>
                  <a:srgbClr val="000000"/>
                </a:solidFill>
                <a:latin typeface="Times New Roman" panose="02020603050405020304" pitchFamily="18" charset="0"/>
                <a:cs typeface="Times New Roman" panose="02020603050405020304" pitchFamily="18" charset="0"/>
              </a:rPr>
              <a:t>Постановлением закреплен подход, предусматривающий разделение расследуемых технологических нарушений на аварии и инциденты по критериям рисков и угроз, с ними связанных, исходя из степени тяжести технологического нарушения и его последствий (риск-ориентированный подход).</a:t>
            </a:r>
            <a:endParaRPr lang="ru-RU" sz="1600" dirty="0">
              <a:solidFill>
                <a:srgbClr val="000000"/>
              </a:solidFill>
              <a:latin typeface="Times New Roman" panose="02020603050405020304" pitchFamily="18" charset="0"/>
              <a:cs typeface="Times New Roman" panose="02020603050405020304" pitchFamily="18" charset="0"/>
            </a:endParaRPr>
          </a:p>
          <a:p>
            <a:pPr lvl="0" algn="just"/>
            <a:r>
              <a:rPr lang="ru-RU" sz="1600" b="1" dirty="0">
                <a:solidFill>
                  <a:srgbClr val="000000"/>
                </a:solidFill>
                <a:latin typeface="Times New Roman" panose="02020603050405020304" pitchFamily="18" charset="0"/>
                <a:cs typeface="Times New Roman" panose="02020603050405020304" pitchFamily="18" charset="0"/>
              </a:rPr>
              <a:t>Также актом предусмотрено распределение полномочий по расследованию причин аварий и инцидентов в электроэнергетике между органом федерального государственного энергетического надзора (</a:t>
            </a:r>
            <a:r>
              <a:rPr lang="ru-RU" sz="1600" b="1" dirty="0" err="1">
                <a:solidFill>
                  <a:srgbClr val="000000"/>
                </a:solidFill>
                <a:latin typeface="Times New Roman" panose="02020603050405020304" pitchFamily="18" charset="0"/>
                <a:cs typeface="Times New Roman" panose="02020603050405020304" pitchFamily="18" charset="0"/>
              </a:rPr>
              <a:t>Ростехнадзором</a:t>
            </a:r>
            <a:r>
              <a:rPr lang="ru-RU" sz="1600" b="1" dirty="0">
                <a:solidFill>
                  <a:srgbClr val="000000"/>
                </a:solidFill>
                <a:latin typeface="Times New Roman" panose="02020603050405020304" pitchFamily="18" charset="0"/>
                <a:cs typeface="Times New Roman" panose="02020603050405020304" pitchFamily="18" charset="0"/>
              </a:rPr>
              <a:t>) и собственниками или иными законными владельцами объектов электроэнергетики с установлением случаев обязательного участия в составе комиссии по расследованию представителей уполномоченного федерального органа исполнительной власти (Минэнерго России) и системного оператора</a:t>
            </a:r>
            <a:r>
              <a:rPr lang="ru-RU" sz="1600" b="1" dirty="0" smtClean="0">
                <a:solidFill>
                  <a:srgbClr val="000000"/>
                </a:solidFill>
                <a:latin typeface="Times New Roman" panose="02020603050405020304" pitchFamily="18" charset="0"/>
                <a:cs typeface="Times New Roman" panose="02020603050405020304" pitchFamily="18" charset="0"/>
              </a:rPr>
              <a:t>.</a:t>
            </a:r>
          </a:p>
          <a:p>
            <a:pPr lvl="0" algn="just"/>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Таким образом, постановление от 29 сентября 2025 г. № 1489 — это действующий нормативный акт, который регулирует процесс расследования аварий и инцидентов, тогда как Постановление от 28.10.2009 № 846 является утратившим силу документом. </a:t>
            </a:r>
            <a:endParaRPr lang="ru-RU" sz="1600" dirty="0" smtClean="0">
              <a:solidFill>
                <a:srgbClr val="000000"/>
              </a:solidFill>
              <a:latin typeface="Times New Roman" panose="02020603050405020304" pitchFamily="18" charset="0"/>
              <a:cs typeface="Times New Roman" panose="02020603050405020304" pitchFamily="18" charset="0"/>
            </a:endParaRP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7494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20</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b="1" dirty="0">
                <a:solidFill>
                  <a:srgbClr val="000000"/>
                </a:solidFill>
                <a:latin typeface="Times New Roman" panose="02020603050405020304" pitchFamily="18" charset="0"/>
                <a:cs typeface="Times New Roman" panose="02020603050405020304" pitchFamily="18" charset="0"/>
              </a:rPr>
              <a:t>Порядок организации и проведения расследования </a:t>
            </a:r>
            <a:r>
              <a:rPr lang="ru-RU" sz="1500" b="1" dirty="0" smtClean="0">
                <a:solidFill>
                  <a:srgbClr val="000000"/>
                </a:solidFill>
                <a:latin typeface="Times New Roman" panose="02020603050405020304" pitchFamily="18" charset="0"/>
                <a:cs typeface="Times New Roman" panose="02020603050405020304" pitchFamily="18" charset="0"/>
              </a:rPr>
              <a:t>причин аварий </a:t>
            </a:r>
            <a:r>
              <a:rPr lang="ru-RU" sz="1500" b="1" dirty="0">
                <a:solidFill>
                  <a:srgbClr val="000000"/>
                </a:solidFill>
                <a:latin typeface="Times New Roman" panose="02020603050405020304" pitchFamily="18" charset="0"/>
                <a:cs typeface="Times New Roman" panose="02020603050405020304" pitchFamily="18" charset="0"/>
              </a:rPr>
              <a:t>в электроэнергетике и инцидентов в электроэнергетике</a:t>
            </a:r>
          </a:p>
          <a:p>
            <a:pPr algn="just"/>
            <a:r>
              <a:rPr lang="ru-RU" sz="1500" dirty="0">
                <a:solidFill>
                  <a:srgbClr val="000000"/>
                </a:solidFill>
                <a:latin typeface="Times New Roman" panose="02020603050405020304" pitchFamily="18" charset="0"/>
                <a:cs typeface="Times New Roman" panose="02020603050405020304" pitchFamily="18" charset="0"/>
              </a:rPr>
              <a:t> </a:t>
            </a:r>
          </a:p>
          <a:p>
            <a:pPr algn="just"/>
            <a:r>
              <a:rPr lang="ru-RU" sz="1500" b="1" dirty="0">
                <a:solidFill>
                  <a:srgbClr val="000000"/>
                </a:solidFill>
                <a:latin typeface="Times New Roman" panose="02020603050405020304" pitchFamily="18" charset="0"/>
                <a:cs typeface="Times New Roman" panose="02020603050405020304" pitchFamily="18" charset="0"/>
              </a:rPr>
              <a:t>Владелец объекта электроэнергетики</a:t>
            </a:r>
            <a:r>
              <a:rPr lang="ru-RU" sz="1500" dirty="0">
                <a:solidFill>
                  <a:srgbClr val="000000"/>
                </a:solidFill>
                <a:latin typeface="Times New Roman" panose="02020603050405020304" pitchFamily="18" charset="0"/>
                <a:cs typeface="Times New Roman" panose="02020603050405020304" pitchFamily="18" charset="0"/>
              </a:rPr>
              <a:t> </a:t>
            </a:r>
            <a:r>
              <a:rPr lang="ru-RU" sz="1500" b="1" dirty="0">
                <a:solidFill>
                  <a:srgbClr val="000000"/>
                </a:solidFill>
                <a:latin typeface="Times New Roman" panose="02020603050405020304" pitchFamily="18" charset="0"/>
                <a:cs typeface="Times New Roman" panose="02020603050405020304" pitchFamily="18" charset="0"/>
              </a:rPr>
              <a:t>осуществляет передачу оперативной информации об авариях</a:t>
            </a:r>
            <a:r>
              <a:rPr lang="ru-RU" sz="1500" dirty="0">
                <a:solidFill>
                  <a:srgbClr val="000000"/>
                </a:solidFill>
                <a:latin typeface="Times New Roman" panose="02020603050405020304" pitchFamily="18" charset="0"/>
                <a:cs typeface="Times New Roman" panose="02020603050405020304" pitchFamily="18" charset="0"/>
              </a:rPr>
              <a:t> в электроэнергетике и инцидентах в электроэнергетике в диспетчерский центр, в операционной зоне которого находится объект электроэнергетики, уполномоченный федеральный орган исполнительной власти и территориальный орган федерального государственного энергетического надзора в субъекте Российской Федерации, на территории которого расположен объект электроэнергетики, в соответствии с критериями передачи оперативной информации, предусмотренными порядком передачи оперативной информации об авариях и инцидентах в электроэнергетике, утверждаемым уполномоченным федеральным органом исполнительной власти.</a:t>
            </a:r>
          </a:p>
          <a:p>
            <a:pPr algn="just"/>
            <a:r>
              <a:rPr lang="ru-RU" sz="1500" b="1" dirty="0">
                <a:solidFill>
                  <a:srgbClr val="000000"/>
                </a:solidFill>
                <a:latin typeface="Times New Roman" panose="02020603050405020304" pitchFamily="18" charset="0"/>
                <a:cs typeface="Times New Roman" panose="02020603050405020304" pitchFamily="18" charset="0"/>
              </a:rPr>
              <a:t>Субъект оперативно-диспетчерского управления</a:t>
            </a:r>
            <a:r>
              <a:rPr lang="ru-RU" sz="1500" dirty="0">
                <a:solidFill>
                  <a:srgbClr val="000000"/>
                </a:solidFill>
                <a:latin typeface="Times New Roman" panose="02020603050405020304" pitchFamily="18" charset="0"/>
                <a:cs typeface="Times New Roman" panose="02020603050405020304" pitchFamily="18" charset="0"/>
              </a:rPr>
              <a:t> на основе оперативной информации, полученной от владельца объекта электроэнергетики, и сведений о режиме работы энергосистемы, имеющихся в диспетчерском центре, осуществляет передачу оперативной информации об авариях в электроэнергетике и инцидентах в электроэнергетике уполномоченному федеральному органу исполнительной власти и (или) территориальному органу федерального государственного энергетического надзора в соответствии с критериями передачи оперативной информации, предусмотренными порядком передачи оперативной информации об авариях и инцидентах в электроэнергетике.</a:t>
            </a:r>
          </a:p>
          <a:p>
            <a:pPr algn="just"/>
            <a:r>
              <a:rPr lang="ru-RU" sz="1500" dirty="0">
                <a:solidFill>
                  <a:srgbClr val="000000"/>
                </a:solidFill>
                <a:latin typeface="Times New Roman" panose="02020603050405020304" pitchFamily="18" charset="0"/>
                <a:cs typeface="Times New Roman" panose="02020603050405020304" pitchFamily="18" charset="0"/>
              </a:rPr>
              <a:t>Субъект оперативно-диспетчерского управления </a:t>
            </a:r>
            <a:r>
              <a:rPr lang="ru-RU" sz="1500" b="1" dirty="0">
                <a:solidFill>
                  <a:srgbClr val="000000"/>
                </a:solidFill>
                <a:latin typeface="Times New Roman" panose="02020603050405020304" pitchFamily="18" charset="0"/>
                <a:cs typeface="Times New Roman" panose="02020603050405020304" pitchFamily="18" charset="0"/>
              </a:rPr>
              <a:t>не позднее 24 часов</a:t>
            </a:r>
            <a:r>
              <a:rPr lang="ru-RU" sz="1500" dirty="0">
                <a:solidFill>
                  <a:srgbClr val="000000"/>
                </a:solidFill>
                <a:latin typeface="Times New Roman" panose="02020603050405020304" pitchFamily="18" charset="0"/>
                <a:cs typeface="Times New Roman" panose="02020603050405020304" pitchFamily="18" charset="0"/>
              </a:rPr>
              <a:t> с момента получения от владельца объекта электроэнергетики оперативной информации о возникновении аварии в электроэнергетике или инцидента I категории, указанного в </a:t>
            </a:r>
            <a:r>
              <a:rPr lang="ru-RU" sz="1500" dirty="0">
                <a:solidFill>
                  <a:srgbClr val="000000"/>
                </a:solidFill>
                <a:latin typeface="Times New Roman" panose="02020603050405020304" pitchFamily="18" charset="0"/>
                <a:cs typeface="Times New Roman" panose="02020603050405020304" pitchFamily="18" charset="0"/>
                <a:hlinkClick r:id="rId4"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500" dirty="0">
                <a:solidFill>
                  <a:srgbClr val="000000"/>
                </a:solidFill>
                <a:latin typeface="Times New Roman" panose="02020603050405020304" pitchFamily="18" charset="0"/>
                <a:cs typeface="Times New Roman" panose="02020603050405020304" pitchFamily="18" charset="0"/>
              </a:rPr>
              <a:t>, </a:t>
            </a:r>
            <a:r>
              <a:rPr lang="ru-RU" sz="1500" dirty="0">
                <a:solidFill>
                  <a:srgbClr val="000000"/>
                </a:solidFill>
                <a:latin typeface="Times New Roman" panose="02020603050405020304" pitchFamily="18" charset="0"/>
                <a:cs typeface="Times New Roman" panose="02020603050405020304" pitchFamily="18" charset="0"/>
                <a:hlinkClick r:id="rId5"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a:t>
            </a:r>
            <a:r>
              <a:rPr lang="ru-RU" sz="1500" dirty="0">
                <a:solidFill>
                  <a:srgbClr val="000000"/>
                </a:solidFill>
                <a:latin typeface="Times New Roman" panose="02020603050405020304" pitchFamily="18" charset="0"/>
                <a:cs typeface="Times New Roman" panose="02020603050405020304" pitchFamily="18" charset="0"/>
              </a:rPr>
              <a:t> и </a:t>
            </a:r>
            <a:r>
              <a:rPr lang="ru-RU" sz="1500" dirty="0">
                <a:solidFill>
                  <a:srgbClr val="000000"/>
                </a:solidFill>
                <a:latin typeface="Times New Roman" panose="02020603050405020304" pitchFamily="18" charset="0"/>
                <a:cs typeface="Times New Roman" panose="02020603050405020304" pitchFamily="18" charset="0"/>
                <a:hlinkClick r:id="rId6" action="ppaction://hlinkfile" tooltip="е) неправильная работа устройства (комплекса) противоаварийной автоматики, в результате которой произошло отключение нагрузки потребителей электрической энергии суммарной мощностью 10 МВт и более либо отключение электротехнического оборудования напряжение"/>
              </a:rPr>
              <a:t>"е"</a:t>
            </a:r>
            <a:r>
              <a:rPr lang="ru-RU" sz="1500" dirty="0">
                <a:solidFill>
                  <a:srgbClr val="000000"/>
                </a:solidFill>
                <a:latin typeface="Times New Roman" panose="02020603050405020304" pitchFamily="18" charset="0"/>
                <a:cs typeface="Times New Roman" panose="02020603050405020304" pitchFamily="18" charset="0"/>
              </a:rPr>
              <a:t> - </a:t>
            </a:r>
            <a:r>
              <a:rPr lang="ru-RU" sz="1500" dirty="0">
                <a:solidFill>
                  <a:srgbClr val="000000"/>
                </a:solidFill>
                <a:latin typeface="Times New Roman" panose="02020603050405020304" pitchFamily="18" charset="0"/>
                <a:cs typeface="Times New Roman" panose="02020603050405020304" pitchFamily="18" charset="0"/>
                <a:hlinkClick r:id="rId7" action="ppaction://hlinkfile" tooltip="и) переход тепловой электростанции установленной генерирующей мощностью 25 МВт и более (в технологически изолированной территориальной электроэнергетической системе - установленной генерирующей мощностью 5 МВт и более) в режим выживания с использованием н"/>
              </a:rPr>
              <a:t>"и" пункта 8</a:t>
            </a:r>
            <a:r>
              <a:rPr lang="ru-RU" sz="1500" dirty="0">
                <a:solidFill>
                  <a:srgbClr val="000000"/>
                </a:solidFill>
                <a:latin typeface="Times New Roman" panose="02020603050405020304" pitchFamily="18" charset="0"/>
                <a:cs typeface="Times New Roman" panose="02020603050405020304" pitchFamily="18" charset="0"/>
              </a:rPr>
              <a:t> настоящих Правил, либо с момента возникновения таких аварии в электроэнергетике или инцидента I категории направляет уведомление о соответствии аварии в электроэнергетике или инцидента в электроэнергетике</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21</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критериям, указанным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аварийные отключения и (или) повреждения 2 и более линий электропередачи классом напряжения 110 кВ и выше либо линии электропередачи классом напряжения 110 кВ и выше и оборудования объекта электроэнергетики, указанного в абзаце пятом настоящего подпункта;"/>
              </a:rPr>
              <a:t>абзацах четвертом</a:t>
            </a:r>
            <a:r>
              <a:rPr lang="ru-RU" sz="1600" dirty="0">
                <a:solidFill>
                  <a:srgbClr val="000000"/>
                </a:solidFill>
                <a:latin typeface="Times New Roman" panose="02020603050405020304" pitchFamily="18" charset="0"/>
                <a:cs typeface="Times New Roman" panose="02020603050405020304" pitchFamily="18" charset="0"/>
              </a:rPr>
              <a:t> -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неправильная работа комплекса или устройства противоаварийной автоматики, обусловленная в том числе неправильными действиями персонала;"/>
              </a:rPr>
              <a:t>шестом подпункта "а" пункта 12</a:t>
            </a:r>
            <a:r>
              <a:rPr lang="ru-RU" sz="1600" dirty="0">
                <a:solidFill>
                  <a:srgbClr val="000000"/>
                </a:solidFill>
                <a:latin typeface="Times New Roman" panose="02020603050405020304" pitchFamily="18" charset="0"/>
                <a:cs typeface="Times New Roman" panose="02020603050405020304" pitchFamily="18" charset="0"/>
              </a:rPr>
              <a:t> Правил, - </a:t>
            </a:r>
            <a:r>
              <a:rPr lang="ru-RU" sz="1600" b="1" dirty="0">
                <a:solidFill>
                  <a:srgbClr val="000000"/>
                </a:solidFill>
                <a:latin typeface="Times New Roman" panose="02020603050405020304" pitchFamily="18" charset="0"/>
                <a:cs typeface="Times New Roman" panose="02020603050405020304" pitchFamily="18" charset="0"/>
              </a:rPr>
              <a:t>территориальному органу федерального государственного энергетического надзора</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критериям, указанным в </a:t>
            </a:r>
            <a:r>
              <a:rPr lang="ru-RU" sz="1600" dirty="0">
                <a:solidFill>
                  <a:srgbClr val="000000"/>
                </a:solidFill>
                <a:latin typeface="Times New Roman" panose="02020603050405020304" pitchFamily="18" charset="0"/>
                <a:cs typeface="Times New Roman" panose="02020603050405020304" pitchFamily="18" charset="0"/>
                <a:hlinkClick r:id="rId6"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7"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 пункта 8</a:t>
            </a:r>
            <a:r>
              <a:rPr lang="ru-RU" sz="1600" dirty="0">
                <a:solidFill>
                  <a:srgbClr val="000000"/>
                </a:solidFill>
                <a:latin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cs typeface="Times New Roman" panose="02020603050405020304" pitchFamily="18" charset="0"/>
                <a:hlinkClick r:id="rId8" action="ppaction://hlinkfile" tooltip="в) инциденты I категории, указанные в подпункте &quot;з&quot; пункта 8 настоящих Правил, в случае если такой инцидент состоит в отказе оперативного персонала объекта электроэнергетики (центра управления) от выполнения диспетчерской команды диспетчерского персонала "/>
              </a:rPr>
              <a:t>подпункте "в" пункта 12</a:t>
            </a:r>
            <a:r>
              <a:rPr lang="ru-RU" sz="1600" dirty="0">
                <a:solidFill>
                  <a:srgbClr val="000000"/>
                </a:solidFill>
                <a:latin typeface="Times New Roman" panose="02020603050405020304" pitchFamily="18" charset="0"/>
                <a:cs typeface="Times New Roman" panose="02020603050405020304" pitchFamily="18" charset="0"/>
              </a:rPr>
              <a:t> Правил, - </a:t>
            </a:r>
            <a:r>
              <a:rPr lang="ru-RU" sz="1600" b="1" dirty="0">
                <a:solidFill>
                  <a:srgbClr val="000000"/>
                </a:solidFill>
                <a:latin typeface="Times New Roman" panose="02020603050405020304" pitchFamily="18" charset="0"/>
                <a:cs typeface="Times New Roman" panose="02020603050405020304" pitchFamily="18" charset="0"/>
              </a:rPr>
              <a:t>уполномоченному федеральному органу исполнительной власти и территориальному органу федерального государственного энергетического надзора</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критериям, указанным в </a:t>
            </a:r>
            <a:r>
              <a:rPr lang="ru-RU" sz="1600" dirty="0">
                <a:solidFill>
                  <a:srgbClr val="000000"/>
                </a:solidFill>
                <a:latin typeface="Times New Roman" panose="02020603050405020304" pitchFamily="18" charset="0"/>
                <a:cs typeface="Times New Roman" panose="02020603050405020304" pitchFamily="18" charset="0"/>
                <a:hlinkClick r:id="rId6" action="ppaction://hlinkfile" tooltip="а) отклонение частоты электрического тока в энергосистеме или ее части в течение суток за пределы 50,00+/-0,2 Гц продолжительностью 3 часа и более или за пределы 50,00+/-0,4 Гц продолжительностью 30 минут и более;"/>
              </a:rPr>
              <a:t>подпунктах "а"</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7" action="ppaction://hlinkfile" tooltip="б) превышение фактическим перетоком активной мощности в контролируемом сечении значения максимально допустимого перетока активной мощности (при работе энергосистемы в вынужденном режиме - допустимого в вынужденном режиме перетока активной мощности) длител"/>
              </a:rPr>
              <a:t>"б" пункта 8</a:t>
            </a:r>
            <a:r>
              <a:rPr lang="ru-RU" sz="1600" dirty="0">
                <a:solidFill>
                  <a:srgbClr val="000000"/>
                </a:solidFill>
                <a:latin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аварийные отключения и (или) повреждения 2 и более линий электропередачи классом напряжения 110 кВ и выше либо линии электропередачи классом напряжения 110 кВ и выше и оборудования объекта электроэнергетики, указанного в абзаце пятом настоящего подпункта;"/>
              </a:rPr>
              <a:t>абзацах четвертом</a:t>
            </a:r>
            <a:r>
              <a:rPr lang="ru-RU" sz="1600" dirty="0">
                <a:solidFill>
                  <a:srgbClr val="000000"/>
                </a:solidFill>
                <a:latin typeface="Times New Roman" panose="02020603050405020304" pitchFamily="18" charset="0"/>
                <a:cs typeface="Times New Roman" panose="02020603050405020304" pitchFamily="18" charset="0"/>
              </a:rPr>
              <a:t> -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неправильная работа комплекса или устройства противоаварийной автоматики, обусловленная в том числе неправильными действиями персонала;"/>
              </a:rPr>
              <a:t>шестом подпункта "а"</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8" action="ppaction://hlinkfile" tooltip="в) инциденты I категории, указанные в подпункте &quot;з&quot; пункта 8 настоящих Правил, в случае если такой инцидент состоит в отказе оперативного персонала объекта электроэнергетики (центра управления) от выполнения диспетчерской команды диспетчерского персонала "/>
              </a:rPr>
              <a:t>подпункте "в" пункта 12</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9" action="ppaction://hlinkfile" tooltip="б) инциденты I категории, указанные в подпункте &quot;ж&quot; пункта 8 настоящих Правил, в результате которых произошло любое из следующих событий:"/>
              </a:rPr>
              <a:t>подпункте "б" пункта 17</a:t>
            </a:r>
            <a:r>
              <a:rPr lang="ru-RU" sz="1600" dirty="0">
                <a:solidFill>
                  <a:srgbClr val="000000"/>
                </a:solidFill>
                <a:latin typeface="Times New Roman" panose="02020603050405020304" pitchFamily="18" charset="0"/>
                <a:cs typeface="Times New Roman" panose="02020603050405020304" pitchFamily="18" charset="0"/>
              </a:rPr>
              <a:t> настоящих Правил, или случаям, указанным в </a:t>
            </a:r>
            <a:r>
              <a:rPr lang="ru-RU" sz="1600" dirty="0">
                <a:solidFill>
                  <a:srgbClr val="000000"/>
                </a:solidFill>
                <a:latin typeface="Times New Roman" panose="02020603050405020304" pitchFamily="18" charset="0"/>
                <a:cs typeface="Times New Roman" panose="02020603050405020304" pitchFamily="18" charset="0"/>
                <a:hlinkClick r:id="rId10" action="ppaction://hlinkfile" tooltip="26. В случае если в результате аварии в электроэнергетике или инцидента I категории произошли аварийные отключения и (или) повреждения линий электропередачи и (или) оборудования с последующим технологически связанным отключением и (или) повреждением линий"/>
              </a:rPr>
              <a:t>пункте 26</a:t>
            </a:r>
            <a:r>
              <a:rPr lang="ru-RU" sz="1600" dirty="0">
                <a:solidFill>
                  <a:srgbClr val="000000"/>
                </a:solidFill>
                <a:latin typeface="Times New Roman" panose="02020603050405020304" pitchFamily="18" charset="0"/>
                <a:cs typeface="Times New Roman" panose="02020603050405020304" pitchFamily="18" charset="0"/>
              </a:rPr>
              <a:t> Правил (в отношении аварийных отключений и (или) повреждений линии электропередачи и оборудования, относящихся к объектам диспетчеризации, или неправильной работы комплексов и устройств релейной защиты и автоматики, относящихся к объектам диспетчеризации), и при прекращении электроснабжения потребителей электрической энергии мощностью 10 МВт и более - </a:t>
            </a:r>
            <a:r>
              <a:rPr lang="ru-RU" sz="1600" b="1" dirty="0">
                <a:solidFill>
                  <a:srgbClr val="000000"/>
                </a:solidFill>
                <a:latin typeface="Times New Roman" panose="02020603050405020304" pitchFamily="18" charset="0"/>
                <a:cs typeface="Times New Roman" panose="02020603050405020304" pitchFamily="18" charset="0"/>
              </a:rPr>
              <a:t>владельцу объекта электроэнергетики</a:t>
            </a:r>
            <a:r>
              <a:rPr lang="ru-RU" sz="1600" dirty="0">
                <a:solidFill>
                  <a:srgbClr val="000000"/>
                </a:solidFill>
                <a:latin typeface="Times New Roman" panose="02020603050405020304" pitchFamily="18" charset="0"/>
                <a:cs typeface="Times New Roman" panose="02020603050405020304" pitchFamily="18" charset="0"/>
              </a:rPr>
              <a:t>, который осуществляет расследование причин аварии в электроэнергетике или инцидента I категории.</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22</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Уведомление</a:t>
            </a:r>
            <a:r>
              <a:rPr lang="ru-RU" sz="1600" dirty="0">
                <a:solidFill>
                  <a:srgbClr val="000000"/>
                </a:solidFill>
                <a:latin typeface="Times New Roman" panose="02020603050405020304" pitchFamily="18" charset="0"/>
                <a:cs typeface="Times New Roman" panose="02020603050405020304" pitchFamily="18" charset="0"/>
              </a:rPr>
              <a:t> субъекта оперативно-диспетчерского управления, направляемое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21. Субъект оперативно-диспетчерского управления не позднее 24 часов с момента получения от владельца объекта электроэнергетики оперативной информации о возникновении аварии в электроэнергетике или инцидента I категории, указанного в подпунктах &quot;а&quot;, &quot;б&quot; и"/>
              </a:rPr>
              <a:t>пунктом 21</a:t>
            </a:r>
            <a:r>
              <a:rPr lang="ru-RU" sz="1600" dirty="0">
                <a:solidFill>
                  <a:srgbClr val="000000"/>
                </a:solidFill>
                <a:latin typeface="Times New Roman" panose="02020603050405020304" pitchFamily="18" charset="0"/>
                <a:cs typeface="Times New Roman" panose="02020603050405020304" pitchFamily="18" charset="0"/>
              </a:rPr>
              <a:t> настоящих Правил, </a:t>
            </a:r>
            <a:r>
              <a:rPr lang="ru-RU" sz="1600" b="1" dirty="0">
                <a:solidFill>
                  <a:srgbClr val="000000"/>
                </a:solidFill>
                <a:latin typeface="Times New Roman" panose="02020603050405020304" pitchFamily="18" charset="0"/>
                <a:cs typeface="Times New Roman" panose="02020603050405020304" pitchFamily="18" charset="0"/>
              </a:rPr>
              <a:t>должно содержать следующую информацию</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а) краткое описание аварии в электроэнергетике или инцидента I категории, а также событий, относящихся к инцидентам II категории, произошедших при аварии в электроэнергетике или инциденте I категории;</a:t>
            </a:r>
          </a:p>
          <a:p>
            <a:pPr algn="just"/>
            <a:r>
              <a:rPr lang="ru-RU" sz="1600" dirty="0">
                <a:solidFill>
                  <a:srgbClr val="000000"/>
                </a:solidFill>
                <a:latin typeface="Times New Roman" panose="02020603050405020304" pitchFamily="18" charset="0"/>
                <a:cs typeface="Times New Roman" panose="02020603050405020304" pitchFamily="18" charset="0"/>
              </a:rPr>
              <a:t>б) краткое описание последствий произошедших событий для технологического режима работы объекта электроэнергетики и электроэнергетического режима работы энергосистемы;</a:t>
            </a:r>
          </a:p>
          <a:p>
            <a:pPr algn="just"/>
            <a:r>
              <a:rPr lang="ru-RU" sz="1600" dirty="0">
                <a:solidFill>
                  <a:srgbClr val="000000"/>
                </a:solidFill>
                <a:latin typeface="Times New Roman" panose="02020603050405020304" pitchFamily="18" charset="0"/>
                <a:cs typeface="Times New Roman" panose="02020603050405020304" pitchFamily="18" charset="0"/>
              </a:rPr>
              <a:t>в) указание на субъекты электроэнергетики и потребителей электрической энергии, которые владеют на праве собственности или ином законном основании следующими объектами электроэнергетики и </a:t>
            </a:r>
            <a:r>
              <a:rPr lang="ru-RU" sz="1600" dirty="0" err="1">
                <a:solidFill>
                  <a:srgbClr val="000000"/>
                </a:solidFill>
                <a:latin typeface="Times New Roman" panose="02020603050405020304" pitchFamily="18" charset="0"/>
                <a:cs typeface="Times New Roman" panose="02020603050405020304" pitchFamily="18" charset="0"/>
              </a:rPr>
              <a:t>энергопринимающими</a:t>
            </a:r>
            <a:r>
              <a:rPr lang="ru-RU" sz="1600" dirty="0">
                <a:solidFill>
                  <a:srgbClr val="000000"/>
                </a:solidFill>
                <a:latin typeface="Times New Roman" panose="02020603050405020304" pitchFamily="18" charset="0"/>
                <a:cs typeface="Times New Roman" panose="02020603050405020304" pitchFamily="18" charset="0"/>
              </a:rPr>
              <a:t> устройствами, на которых происходили аварийные отключения линий электропередачи, оборудования, нагрузки потребления или неправильная работа комплексов и устройств релейной защиты и автоматики:</a:t>
            </a:r>
          </a:p>
          <a:p>
            <a:pPr algn="just"/>
            <a:r>
              <a:rPr lang="ru-RU" sz="1600" dirty="0">
                <a:solidFill>
                  <a:srgbClr val="000000"/>
                </a:solidFill>
                <a:latin typeface="Times New Roman" panose="02020603050405020304" pitchFamily="18" charset="0"/>
                <a:cs typeface="Times New Roman" panose="02020603050405020304" pitchFamily="18" charset="0"/>
              </a:rPr>
              <a:t>электростанции установленной генерирующей мощностью 25 МВт и более (в технологически изолированных территориальных электроэнергетических системах - 5 МВт и более);</a:t>
            </a:r>
          </a:p>
          <a:p>
            <a:pPr algn="just"/>
            <a:r>
              <a:rPr lang="ru-RU" sz="1600" dirty="0">
                <a:solidFill>
                  <a:srgbClr val="000000"/>
                </a:solidFill>
                <a:latin typeface="Times New Roman" panose="02020603050405020304" pitchFamily="18" charset="0"/>
                <a:cs typeface="Times New Roman" panose="02020603050405020304" pitchFamily="18" charset="0"/>
              </a:rPr>
              <a:t>объекты электросетевого хозяйства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изолированных территориальных электроэнергетических системах - также объекты электросетевого хозяйства классом напряжения 35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относящиеся к объектам диспетчеризации);</a:t>
            </a:r>
          </a:p>
          <a:p>
            <a:pPr algn="just"/>
            <a:r>
              <a:rPr lang="ru-RU" sz="1600" dirty="0" err="1">
                <a:solidFill>
                  <a:srgbClr val="000000"/>
                </a:solidFill>
                <a:latin typeface="Times New Roman" panose="02020603050405020304" pitchFamily="18" charset="0"/>
                <a:cs typeface="Times New Roman" panose="02020603050405020304" pitchFamily="18" charset="0"/>
              </a:rPr>
              <a:t>энергопринимающие</a:t>
            </a:r>
            <a:r>
              <a:rPr lang="ru-RU" sz="1600" dirty="0">
                <a:solidFill>
                  <a:srgbClr val="000000"/>
                </a:solidFill>
                <a:latin typeface="Times New Roman" panose="02020603050405020304" pitchFamily="18" charset="0"/>
                <a:cs typeface="Times New Roman" panose="02020603050405020304" pitchFamily="18" charset="0"/>
              </a:rPr>
              <a:t> устройства потребителей электрической энергии, максимальная мощность которых превышает 50 МВт;</a:t>
            </a:r>
          </a:p>
          <a:p>
            <a:pPr algn="just"/>
            <a:r>
              <a:rPr lang="ru-RU" sz="1600" dirty="0">
                <a:solidFill>
                  <a:srgbClr val="000000"/>
                </a:solidFill>
                <a:latin typeface="Times New Roman" panose="02020603050405020304" pitchFamily="18" charset="0"/>
                <a:cs typeface="Times New Roman" panose="02020603050405020304" pitchFamily="18" charset="0"/>
              </a:rPr>
              <a:t>г) указание критериев, предусмотренных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8. Технологическое нарушение в электроэнергетике является инцидентом I категории, если такое нарушение не соответствует критериям аварии в электроэнергетике, указанным в пункте 7 настоящих Правил, и состоит в наступлении либо повлекло наступление одного и"/>
              </a:rPr>
              <a:t>пунктами 8</a:t>
            </a:r>
            <a:r>
              <a:rPr lang="ru-RU" sz="1600" dirty="0">
                <a:solidFill>
                  <a:srgbClr val="000000"/>
                </a:solidFill>
                <a:latin typeface="Times New Roman" panose="02020603050405020304" pitchFamily="18" charset="0"/>
                <a:cs typeface="Times New Roman" panose="02020603050405020304" pitchFamily="18" charset="0"/>
              </a:rPr>
              <a:t>, </a:t>
            </a:r>
            <a:r>
              <a:rPr lang="ru-RU" sz="1600" dirty="0">
                <a:solidFill>
                  <a:srgbClr val="000000"/>
                </a:solidFill>
                <a:latin typeface="Times New Roman" panose="02020603050405020304" pitchFamily="18" charset="0"/>
                <a:cs typeface="Times New Roman" panose="02020603050405020304" pitchFamily="18" charset="0"/>
                <a:hlinkClick r:id="rId6" action="ppaction://hlinkfile" tooltip="12. Орган федерального государственного энергетического надзора и территориальные органы федерального государственного энергетического надзора осуществляют организацию расследования причин аварий в электроэнергетике и инцидентов I категории, соответствующ"/>
              </a:rPr>
              <a:t>12</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7" action="ppaction://hlinkfile" tooltip="17. Расследование причин аварий в электроэнергетике и инцидентов I категории, проводимое комиссией, формируемой органом федерального государственного энергетического надзора или территориальным органом федерального государственного энергетического надзора"/>
              </a:rPr>
              <a:t>17</a:t>
            </a:r>
            <a:r>
              <a:rPr lang="ru-RU" sz="1600" dirty="0">
                <a:solidFill>
                  <a:srgbClr val="000000"/>
                </a:solidFill>
                <a:latin typeface="Times New Roman" panose="02020603050405020304" pitchFamily="18" charset="0"/>
                <a:cs typeface="Times New Roman" panose="02020603050405020304" pitchFamily="18" charset="0"/>
              </a:rPr>
              <a:t> настоящих Правил, или случаев, предусмотренных </a:t>
            </a:r>
            <a:r>
              <a:rPr lang="ru-RU" sz="1600" dirty="0">
                <a:solidFill>
                  <a:srgbClr val="000000"/>
                </a:solidFill>
                <a:latin typeface="Times New Roman" panose="02020603050405020304" pitchFamily="18" charset="0"/>
                <a:cs typeface="Times New Roman" panose="02020603050405020304" pitchFamily="18" charset="0"/>
                <a:hlinkClick r:id="rId8" action="ppaction://hlinkfile" tooltip="26. В случае если в результате аварии в электроэнергетике или инцидента I категории произошли аварийные отключения и (или) повреждения линий электропередачи и (или) оборудования с последующим технологически связанным отключением и (или) повреждением линий"/>
              </a:rPr>
              <a:t>пунктом 26</a:t>
            </a:r>
            <a:r>
              <a:rPr lang="ru-RU" sz="1600" dirty="0">
                <a:solidFill>
                  <a:srgbClr val="000000"/>
                </a:solidFill>
                <a:latin typeface="Times New Roman" panose="02020603050405020304" pitchFamily="18" charset="0"/>
                <a:cs typeface="Times New Roman" panose="02020603050405020304" pitchFamily="18" charset="0"/>
              </a:rPr>
              <a:t> настоящих Правил, которым соответствует авария в электроэнергетике или инцидент I категории</a:t>
            </a:r>
            <a:r>
              <a:rPr lang="ru-RU" sz="16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23</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Решение о расследовании причин аварии</a:t>
            </a:r>
            <a:r>
              <a:rPr lang="ru-RU" sz="1600" dirty="0">
                <a:solidFill>
                  <a:srgbClr val="000000"/>
                </a:solidFill>
                <a:latin typeface="Times New Roman" panose="02020603050405020304" pitchFamily="18" charset="0"/>
                <a:cs typeface="Times New Roman" panose="02020603050405020304" pitchFamily="18" charset="0"/>
              </a:rPr>
              <a:t> в электроэнергетике или инцидента I категории принимается и </a:t>
            </a:r>
            <a:r>
              <a:rPr lang="ru-RU" sz="1600" b="1" dirty="0">
                <a:solidFill>
                  <a:srgbClr val="000000"/>
                </a:solidFill>
                <a:latin typeface="Times New Roman" panose="02020603050405020304" pitchFamily="18" charset="0"/>
                <a:cs typeface="Times New Roman" panose="02020603050405020304" pitchFamily="18" charset="0"/>
              </a:rPr>
              <a:t>оформляется организационно-распорядительным документом о создании комиссии не позднее 48 часов</a:t>
            </a:r>
            <a:r>
              <a:rPr lang="ru-RU" sz="1600" dirty="0">
                <a:solidFill>
                  <a:srgbClr val="000000"/>
                </a:solidFill>
                <a:latin typeface="Times New Roman" panose="02020603050405020304" pitchFamily="18" charset="0"/>
                <a:cs typeface="Times New Roman" panose="02020603050405020304" pitchFamily="18" charset="0"/>
              </a:rPr>
              <a:t> с момента возникновения аварии в электроэнергетике или инцидента I категории. Решение о расследовании причин аварии в электроэнергетике или инцидента I категории, подлежащих расследованию органом федерального государственного энергетического надзора или территориальным органом федерального государственного энергетического надзора, принимается и оформляется организационно-распорядительным документом о создании комиссии не позднее 48 часов с момента получения территориальным органом федерального государственного энергетического надзора информации о возникновении аварии в электроэнергетике или инцидента I категории. Принятие органом федерального государственного энергетического надзора или территориальным органом федерального государственного энергетического надзора решения о расследовании причин аварии в электроэнергетике или инцидента I категории осуществляется по результатам анализа информации, полученной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19. Владелец объекта электроэнергетики осуществляет передачу оперативной информации об авариях в электроэнергетике и инцидентах в электроэнергетике в диспетчерский центр, в операционной зоне которого находится объект электроэнергетики, уполномоченный феде"/>
              </a:rPr>
              <a:t>пунктами 19</a:t>
            </a:r>
            <a:r>
              <a:rPr lang="ru-RU" sz="1600" dirty="0">
                <a:solidFill>
                  <a:srgbClr val="000000"/>
                </a:solidFill>
                <a:latin typeface="Times New Roman" panose="02020603050405020304" pitchFamily="18" charset="0"/>
                <a:cs typeface="Times New Roman" panose="02020603050405020304" pitchFamily="18" charset="0"/>
              </a:rPr>
              <a:t> и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21. Субъект оперативно-диспетчерского управления не позднее 24 часов с момента получения от владельца объекта электроэнергетики оперативной информации о возникновении аварии в электроэнергетике или инцидента I категории, указанного в подпунктах &quot;а&quot;, &quot;б&quot; и"/>
              </a:rPr>
              <a:t>21</a:t>
            </a:r>
            <a:r>
              <a:rPr lang="ru-RU" sz="1600" dirty="0">
                <a:solidFill>
                  <a:srgbClr val="000000"/>
                </a:solidFill>
                <a:latin typeface="Times New Roman" panose="02020603050405020304" pitchFamily="18" charset="0"/>
                <a:cs typeface="Times New Roman" panose="02020603050405020304" pitchFamily="18" charset="0"/>
              </a:rPr>
              <a:t> Правил.</a:t>
            </a:r>
          </a:p>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24</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Председателем комиссии назначается</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должностное лицо органа федерального государственного энергетического надзора или территориального органа федерального государственного энергетического надзора, к функциям которого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II. Распределение функций по организации и проведению"/>
              </a:rPr>
              <a:t>разделом II</a:t>
            </a:r>
            <a:r>
              <a:rPr lang="ru-RU" sz="1600" dirty="0">
                <a:solidFill>
                  <a:srgbClr val="000000"/>
                </a:solidFill>
                <a:latin typeface="Times New Roman" panose="02020603050405020304" pitchFamily="18" charset="0"/>
                <a:cs typeface="Times New Roman" panose="02020603050405020304" pitchFamily="18" charset="0"/>
              </a:rPr>
              <a:t> настоящих Правил относятся организация и обеспечение проведения расследования причин соответствующей аварии в электроэнергетике или инцидента I категории;</a:t>
            </a:r>
          </a:p>
          <a:p>
            <a:pPr algn="just"/>
            <a:r>
              <a:rPr lang="ru-RU" sz="1600" dirty="0">
                <a:solidFill>
                  <a:srgbClr val="000000"/>
                </a:solidFill>
                <a:latin typeface="Times New Roman" panose="02020603050405020304" pitchFamily="18" charset="0"/>
                <a:cs typeface="Times New Roman" panose="02020603050405020304" pitchFamily="18" charset="0"/>
              </a:rPr>
              <a:t>должностное лицо из числа руководящих работников организации (структурного подразделения организации) или их заместителей, относящихся к административно-техническому персоналу, - в случае если комиссия создается владельцем объекта электроэнергетики или субъектом оперативно-диспетчерского управления.</a:t>
            </a:r>
          </a:p>
          <a:p>
            <a:pPr algn="just"/>
            <a:r>
              <a:rPr lang="ru-RU" sz="1600" dirty="0">
                <a:solidFill>
                  <a:srgbClr val="000000"/>
                </a:solidFill>
                <a:latin typeface="Times New Roman" panose="02020603050405020304" pitchFamily="18" charset="0"/>
                <a:cs typeface="Times New Roman" panose="02020603050405020304" pitchFamily="18" charset="0"/>
              </a:rPr>
              <a:t>Расследование причин аварии в электроэнергетике или инцидента I категории </a:t>
            </a:r>
            <a:r>
              <a:rPr lang="ru-RU" sz="1600" b="1" dirty="0">
                <a:solidFill>
                  <a:srgbClr val="000000"/>
                </a:solidFill>
                <a:latin typeface="Times New Roman" panose="02020603050405020304" pitchFamily="18" charset="0"/>
                <a:cs typeface="Times New Roman" panose="02020603050405020304" pitchFamily="18" charset="0"/>
              </a:rPr>
              <a:t>начинается незамедлительно</a:t>
            </a:r>
            <a:r>
              <a:rPr lang="ru-RU" sz="1600" dirty="0">
                <a:solidFill>
                  <a:srgbClr val="000000"/>
                </a:solidFill>
                <a:latin typeface="Times New Roman" panose="02020603050405020304" pitchFamily="18" charset="0"/>
                <a:cs typeface="Times New Roman" panose="02020603050405020304" pitchFamily="18" charset="0"/>
              </a:rPr>
              <a:t> после принятия решения о расследовании и заканчивается в срок, не превышающий </a:t>
            </a:r>
            <a:r>
              <a:rPr lang="ru-RU" sz="1600" b="1" dirty="0">
                <a:solidFill>
                  <a:srgbClr val="000000"/>
                </a:solidFill>
                <a:latin typeface="Times New Roman" panose="02020603050405020304" pitchFamily="18" charset="0"/>
                <a:cs typeface="Times New Roman" panose="02020603050405020304" pitchFamily="18" charset="0"/>
              </a:rPr>
              <a:t>20 календарных дней</a:t>
            </a:r>
            <a:r>
              <a:rPr lang="ru-RU" sz="1600" dirty="0">
                <a:solidFill>
                  <a:srgbClr val="000000"/>
                </a:solidFill>
                <a:latin typeface="Times New Roman" panose="02020603050405020304" pitchFamily="18" charset="0"/>
                <a:cs typeface="Times New Roman" panose="02020603050405020304" pitchFamily="18" charset="0"/>
              </a:rPr>
              <a:t> со дня начала расследования причин аварии в электроэнергетике или инцидента I категории.</a:t>
            </a:r>
          </a:p>
          <a:p>
            <a:pPr algn="just"/>
            <a:r>
              <a:rPr lang="ru-RU" sz="1600" dirty="0">
                <a:solidFill>
                  <a:srgbClr val="000000"/>
                </a:solidFill>
                <a:latin typeface="Times New Roman" panose="02020603050405020304" pitchFamily="18" charset="0"/>
                <a:cs typeface="Times New Roman" panose="02020603050405020304" pitchFamily="18" charset="0"/>
              </a:rPr>
              <a:t>В случае необходимости срок расследования причин аварии в электроэнергетике или инцидента I категории может быть продлен </a:t>
            </a:r>
            <a:r>
              <a:rPr lang="ru-RU" sz="1600" b="1" dirty="0">
                <a:solidFill>
                  <a:srgbClr val="000000"/>
                </a:solidFill>
                <a:latin typeface="Times New Roman" panose="02020603050405020304" pitchFamily="18" charset="0"/>
                <a:cs typeface="Times New Roman" panose="02020603050405020304" pitchFamily="18" charset="0"/>
              </a:rPr>
              <a:t>не более чем на 45 календарных дней</a:t>
            </a:r>
            <a:r>
              <a:rPr lang="ru-RU" sz="1600" dirty="0">
                <a:solidFill>
                  <a:srgbClr val="000000"/>
                </a:solidFill>
                <a:latin typeface="Times New Roman" panose="02020603050405020304" pitchFamily="18" charset="0"/>
                <a:cs typeface="Times New Roman" panose="02020603050405020304" pitchFamily="18" charset="0"/>
              </a:rPr>
              <a:t> со дня окончания срока расследования, а в случае если для выяснения причины повреждения или неисправности оборудования или устройства требуется привлечение организации-изготовителя для проведения экспертизы или проведение испытаний оборудования, вывод из работы которого невозможен по условиям надежного функционирования энергосистемы, - </a:t>
            </a:r>
            <a:r>
              <a:rPr lang="ru-RU" sz="1600" b="1" dirty="0">
                <a:solidFill>
                  <a:srgbClr val="000000"/>
                </a:solidFill>
                <a:latin typeface="Times New Roman" panose="02020603050405020304" pitchFamily="18" charset="0"/>
                <a:cs typeface="Times New Roman" panose="02020603050405020304" pitchFamily="18" charset="0"/>
              </a:rPr>
              <a:t>не более чем на 90 календарных дней</a:t>
            </a:r>
            <a:r>
              <a:rPr lang="ru-RU" sz="1600" dirty="0">
                <a:solidFill>
                  <a:srgbClr val="000000"/>
                </a:solidFill>
                <a:latin typeface="Times New Roman" panose="02020603050405020304" pitchFamily="18" charset="0"/>
                <a:cs typeface="Times New Roman" panose="02020603050405020304" pitchFamily="18" charset="0"/>
              </a:rPr>
              <a:t>.</a:t>
            </a:r>
          </a:p>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25</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770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35. </a:t>
            </a:r>
            <a:r>
              <a:rPr lang="ru-RU" sz="1600" b="1" dirty="0">
                <a:solidFill>
                  <a:srgbClr val="000000"/>
                </a:solidFill>
                <a:latin typeface="Times New Roman" panose="02020603050405020304" pitchFamily="18" charset="0"/>
                <a:cs typeface="Times New Roman" panose="02020603050405020304" pitchFamily="18" charset="0"/>
              </a:rPr>
              <a:t>При расследовании причин аварии в электроэнергетике или инцидента I категории комиссия</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устанавливает хронологию событий, проводит анализ предпосылок их возникновения и причинно-следственных связей между событиями, а также событиями и наступившими последствиями, выполняет оценку параметров электроэнергетического режима работы энергосистемы, технологических параметров работы линий электропередачи, оборудования и устройств, правильности срабатывания автоматических защитных устройств, устанавливает причины возникновения и развития аварии в электроэнергетике или инцидента в электроэнергетике, а также определяет недостатки, указанные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е) описание выявленных в ходе расследования недостатков проектной (рабочей) документации на строительство (реконструкцию, модернизацию, техническое перевооружение) объекта электроэнергетики, недостатков конструкции, изготовления и монтажа оборудования и у"/>
              </a:rPr>
              <a:t>подпункте "е" пункта 47</a:t>
            </a:r>
            <a:r>
              <a:rPr lang="ru-RU" sz="1600" dirty="0">
                <a:solidFill>
                  <a:srgbClr val="000000"/>
                </a:solidFill>
                <a:latin typeface="Times New Roman" panose="02020603050405020304" pitchFamily="18" charset="0"/>
                <a:cs typeface="Times New Roman" panose="02020603050405020304" pitchFamily="18" charset="0"/>
              </a:rPr>
              <a:t> настоящих Правил;</a:t>
            </a:r>
          </a:p>
          <a:p>
            <a:pPr algn="just"/>
            <a:r>
              <a:rPr lang="ru-RU" sz="1600" dirty="0">
                <a:solidFill>
                  <a:srgbClr val="000000"/>
                </a:solidFill>
                <a:latin typeface="Times New Roman" panose="02020603050405020304" pitchFamily="18" charset="0"/>
                <a:cs typeface="Times New Roman" panose="02020603050405020304" pitchFamily="18" charset="0"/>
              </a:rPr>
              <a:t>проводит оценку соблюдения субъектами электроэнергетики и потребителями электрической энергии требований нормативных правовых актов и нормативно-технических документов в сфере электроэнергетики, в том числе соответствие инструктивно-технических документов диспетчерских центров, инструктивной документации и иных локальных нормативных актов владельца объекта электроэнергетики (субъекта оперативно-диспетчерского управления) таким требованиям, несоблюдение которых явилось причинами возникновения и (или) развития аварии в электроэнергетике или инцидента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разрабатывает противоаварийные мероприятия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V. Порядок разработки противоаварийных мероприятий"/>
              </a:rPr>
              <a:t>разделом V</a:t>
            </a:r>
            <a:r>
              <a:rPr lang="ru-RU" sz="1600" dirty="0">
                <a:solidFill>
                  <a:srgbClr val="000000"/>
                </a:solidFill>
                <a:latin typeface="Times New Roman" panose="02020603050405020304" pitchFamily="18" charset="0"/>
                <a:cs typeface="Times New Roman" panose="02020603050405020304" pitchFamily="18" charset="0"/>
              </a:rPr>
              <a:t> настоящих Правил.</a:t>
            </a: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26</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224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450" dirty="0">
                <a:solidFill>
                  <a:srgbClr val="000000"/>
                </a:solidFill>
                <a:latin typeface="Times New Roman" panose="02020603050405020304" pitchFamily="18" charset="0"/>
                <a:cs typeface="Times New Roman" panose="02020603050405020304" pitchFamily="18" charset="0"/>
              </a:rPr>
              <a:t>36. Для выявления причин возникновения и развития аварии в электроэнергетике или инцидента I категории в ходе расследования причин комиссией проводятся следующие действия:</a:t>
            </a:r>
          </a:p>
          <a:p>
            <a:pPr algn="just"/>
            <a:r>
              <a:rPr lang="ru-RU" sz="1450" dirty="0">
                <a:solidFill>
                  <a:srgbClr val="000000"/>
                </a:solidFill>
                <a:latin typeface="Times New Roman" panose="02020603050405020304" pitchFamily="18" charset="0"/>
                <a:cs typeface="Times New Roman" panose="02020603050405020304" pitchFamily="18" charset="0"/>
              </a:rPr>
              <a:t>а) сбор информации и документов, необходимых для расследования причин аварии в электроэнергетике или инцидента в электроэнергетике, в том числе осциллограмм аварийных событий, </a:t>
            </a:r>
            <a:r>
              <a:rPr lang="ru-RU" sz="1450" dirty="0" err="1">
                <a:solidFill>
                  <a:srgbClr val="000000"/>
                </a:solidFill>
                <a:latin typeface="Times New Roman" panose="02020603050405020304" pitchFamily="18" charset="0"/>
                <a:cs typeface="Times New Roman" panose="02020603050405020304" pitchFamily="18" charset="0"/>
              </a:rPr>
              <a:t>регистрограмм</a:t>
            </a:r>
            <a:r>
              <a:rPr lang="ru-RU" sz="1450" dirty="0">
                <a:solidFill>
                  <a:srgbClr val="000000"/>
                </a:solidFill>
                <a:latin typeface="Times New Roman" panose="02020603050405020304" pitchFamily="18" charset="0"/>
                <a:cs typeface="Times New Roman" panose="02020603050405020304" pitchFamily="18" charset="0"/>
              </a:rPr>
              <a:t> и файлов </a:t>
            </a:r>
            <a:r>
              <a:rPr lang="ru-RU" sz="1450" dirty="0" err="1">
                <a:solidFill>
                  <a:srgbClr val="000000"/>
                </a:solidFill>
                <a:latin typeface="Times New Roman" panose="02020603050405020304" pitchFamily="18" charset="0"/>
                <a:cs typeface="Times New Roman" panose="02020603050405020304" pitchFamily="18" charset="0"/>
              </a:rPr>
              <a:t>параметрирования</a:t>
            </a:r>
            <a:r>
              <a:rPr lang="ru-RU" sz="1450" dirty="0">
                <a:solidFill>
                  <a:srgbClr val="000000"/>
                </a:solidFill>
                <a:latin typeface="Times New Roman" panose="02020603050405020304" pitchFamily="18" charset="0"/>
                <a:cs typeface="Times New Roman" panose="02020603050405020304" pitchFamily="18" charset="0"/>
              </a:rPr>
              <a:t>, записей оперативных переговоров оперативного и диспетчерского персонала, документации по техническому обслуживанию и ремонту отключившихся и (или) поврежденных линий электропередачи и оборудования или отказавшего устройства и иной документации в отношении объектов электроэнергетики, на которых произошло возникновение и (или) развитие аварии в электроэнергетике или инцидента в электроэнергетике;</a:t>
            </a:r>
          </a:p>
          <a:p>
            <a:pPr algn="just"/>
            <a:r>
              <a:rPr lang="ru-RU" sz="1450" dirty="0">
                <a:solidFill>
                  <a:srgbClr val="000000"/>
                </a:solidFill>
                <a:latin typeface="Times New Roman" panose="02020603050405020304" pitchFamily="18" charset="0"/>
                <a:cs typeface="Times New Roman" panose="02020603050405020304" pitchFamily="18" charset="0"/>
              </a:rPr>
              <a:t>б) осмотр объектов электроэнергетики, на которых произошло возникновение и (или) развитие аварии в электроэнергетике или инцидента в электроэнергетике, с предварительным уведомлением владельцев объектов электроэнергетики не позднее чем за 3 часа до начала этого осмотра;</a:t>
            </a:r>
          </a:p>
          <a:p>
            <a:pPr algn="just"/>
            <a:r>
              <a:rPr lang="ru-RU" sz="1450" dirty="0">
                <a:solidFill>
                  <a:srgbClr val="000000"/>
                </a:solidFill>
                <a:latin typeface="Times New Roman" panose="02020603050405020304" pitchFamily="18" charset="0"/>
                <a:cs typeface="Times New Roman" panose="02020603050405020304" pitchFamily="18" charset="0"/>
              </a:rPr>
              <a:t>в) опрос очевидцев аварии в электроэнергетике или инцидента в электроэнергетике, административно-технического и оперативного персонала владельцев объектов электроэнергетики, на которых произошли авария в электроэнергетике или инцидент в электроэнергетике, административно-технического и диспетчерского персонала субъекта оперативно-диспетчерского управления, действия (бездействие) которого привели и (или) повлияли на возникновение и (или) развитие аварии или инцидента в электроэнергетике, а также получение объяснений опрошенных лиц в письменной форме;</a:t>
            </a:r>
          </a:p>
          <a:p>
            <a:pPr algn="just"/>
            <a:r>
              <a:rPr lang="ru-RU" sz="1450" dirty="0">
                <a:solidFill>
                  <a:srgbClr val="000000"/>
                </a:solidFill>
                <a:latin typeface="Times New Roman" panose="02020603050405020304" pitchFamily="18" charset="0"/>
                <a:cs typeface="Times New Roman" panose="02020603050405020304" pitchFamily="18" charset="0"/>
              </a:rPr>
              <a:t>г) анализ обстоятельств до возникновения, в период возникновения и развития и в ходе ликвидации аварии в электроэнергетике или инцидента в электроэнергетике, в том числе анализ схемно-режимных и </a:t>
            </a:r>
            <a:r>
              <a:rPr lang="ru-RU" sz="1450" dirty="0" err="1">
                <a:solidFill>
                  <a:srgbClr val="000000"/>
                </a:solidFill>
                <a:latin typeface="Times New Roman" panose="02020603050405020304" pitchFamily="18" charset="0"/>
                <a:cs typeface="Times New Roman" panose="02020603050405020304" pitchFamily="18" charset="0"/>
              </a:rPr>
              <a:t>режимно</a:t>
            </a:r>
            <a:r>
              <a:rPr lang="ru-RU" sz="1450" dirty="0">
                <a:solidFill>
                  <a:srgbClr val="000000"/>
                </a:solidFill>
                <a:latin typeface="Times New Roman" panose="02020603050405020304" pitchFamily="18" charset="0"/>
                <a:cs typeface="Times New Roman" panose="02020603050405020304" pitchFamily="18" charset="0"/>
              </a:rPr>
              <a:t>-балансовых условий, технологических параметров работы линий электропередачи, оборудования и устройств объектов электроэнергетики, природных явлений, действий (бездействий) персонала субъекта оперативно-диспетчерского управления и персонала владельцев объектов электроэнергетики</a:t>
            </a:r>
            <a:r>
              <a:rPr lang="ru-RU" sz="1450" dirty="0" smtClean="0">
                <a:solidFill>
                  <a:srgbClr val="000000"/>
                </a:solidFill>
                <a:latin typeface="Times New Roman" panose="02020603050405020304" pitchFamily="18" charset="0"/>
                <a:cs typeface="Times New Roman" panose="02020603050405020304" pitchFamily="18" charset="0"/>
              </a:rPr>
              <a:t>;</a:t>
            </a:r>
            <a:endParaRPr lang="ru-RU" altLang="ru-RU" sz="145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27</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93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dirty="0">
                <a:solidFill>
                  <a:srgbClr val="000000"/>
                </a:solidFill>
                <a:latin typeface="Times New Roman" panose="02020603050405020304" pitchFamily="18" charset="0"/>
                <a:cs typeface="Times New Roman" panose="02020603050405020304" pitchFamily="18" charset="0"/>
              </a:rPr>
              <a:t>д) оценка выполнения диспетчерских команд и распоряжений, команд дистанционного управления из диспетчерских центров;</a:t>
            </a:r>
          </a:p>
          <a:p>
            <a:pPr algn="just"/>
            <a:r>
              <a:rPr lang="ru-RU" sz="1500" dirty="0">
                <a:solidFill>
                  <a:srgbClr val="000000"/>
                </a:solidFill>
                <a:latin typeface="Times New Roman" panose="02020603050405020304" pitchFamily="18" charset="0"/>
                <a:cs typeface="Times New Roman" panose="02020603050405020304" pitchFamily="18" charset="0"/>
              </a:rPr>
              <a:t>е) оценка выполнения команд оперативного персонала владельцев объектов электроэнергетики (в том числе выданных с использованием средств дистанционного управления из центров управления);</a:t>
            </a:r>
          </a:p>
          <a:p>
            <a:pPr algn="just"/>
            <a:r>
              <a:rPr lang="ru-RU" sz="1500" dirty="0">
                <a:solidFill>
                  <a:srgbClr val="000000"/>
                </a:solidFill>
                <a:latin typeface="Times New Roman" panose="02020603050405020304" pitchFamily="18" charset="0"/>
                <a:cs typeface="Times New Roman" panose="02020603050405020304" pitchFamily="18" charset="0"/>
              </a:rPr>
              <a:t>ж) оценка соблюдения требований нормативных правовых актов и нормативно-технических документов в сфере электроэнергетики, локальных нормативных актов и инструктивных документов, невыполнение которых явилось причинами или предпосылками возникновения и (или) развития аварии в электроэнергетике или инцидента в электроэнергетике;</a:t>
            </a:r>
          </a:p>
          <a:p>
            <a:pPr algn="just"/>
            <a:r>
              <a:rPr lang="ru-RU" sz="1500" dirty="0">
                <a:solidFill>
                  <a:srgbClr val="000000"/>
                </a:solidFill>
                <a:latin typeface="Times New Roman" panose="02020603050405020304" pitchFamily="18" charset="0"/>
                <a:cs typeface="Times New Roman" panose="02020603050405020304" pitchFamily="18" charset="0"/>
              </a:rPr>
              <a:t>з) оценка соблюдения сроков и объемов проведения ремонтных работ и работ по техническому обслуживанию, испытаний и осмотров, контроля за техническим состоянием линий электропередачи и оборудования, а также соблюдения требований локальных нормативных актов и инструктивных документов по организации и проведению ремонтных работ и технического обслуживания;</a:t>
            </a:r>
          </a:p>
          <a:p>
            <a:pPr algn="just"/>
            <a:r>
              <a:rPr lang="ru-RU" sz="1500" dirty="0">
                <a:solidFill>
                  <a:srgbClr val="000000"/>
                </a:solidFill>
                <a:latin typeface="Times New Roman" panose="02020603050405020304" pitchFamily="18" charset="0"/>
                <a:cs typeface="Times New Roman" panose="02020603050405020304" pitchFamily="18" charset="0"/>
              </a:rPr>
              <a:t>и) оценка условий эксплуатации линии электропередачи, оборудования и устройств, а также соответствия объекта электроэнергетики и (или) технологического процесса решениям, предусмотренным проектной документацией;</a:t>
            </a:r>
          </a:p>
          <a:p>
            <a:pPr algn="just"/>
            <a:r>
              <a:rPr lang="ru-RU" sz="1500" dirty="0">
                <a:solidFill>
                  <a:srgbClr val="000000"/>
                </a:solidFill>
                <a:latin typeface="Times New Roman" panose="02020603050405020304" pitchFamily="18" charset="0"/>
                <a:cs typeface="Times New Roman" panose="02020603050405020304" pitchFamily="18" charset="0"/>
              </a:rPr>
              <a:t>к) привлечение к работе комиссии (без включения в состав комиссии) представителей организаций - изготовителей оборудования и устройств, экспертных организаций, организаций, выполнявших проектные, строительно-монтажные, наладочные и ремонтные работы в отношении объектов электроэнергетики;</a:t>
            </a:r>
          </a:p>
          <a:p>
            <a:pPr algn="just"/>
            <a:r>
              <a:rPr lang="ru-RU" sz="1500" dirty="0">
                <a:solidFill>
                  <a:srgbClr val="000000"/>
                </a:solidFill>
                <a:latin typeface="Times New Roman" panose="02020603050405020304" pitchFamily="18" charset="0"/>
                <a:cs typeface="Times New Roman" panose="02020603050405020304" pitchFamily="18" charset="0"/>
              </a:rPr>
              <a:t>л) иные действия, необходимые для выявления всех причин возникновения и развития аварии в электроэнергетике или инцидента в электроэнергетике</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altLang="ru-RU" sz="15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28</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40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500" b="1" dirty="0">
                <a:solidFill>
                  <a:srgbClr val="000000"/>
                </a:solidFill>
                <a:latin typeface="Times New Roman" panose="02020603050405020304" pitchFamily="18" charset="0"/>
                <a:cs typeface="Times New Roman" panose="02020603050405020304" pitchFamily="18" charset="0"/>
              </a:rPr>
              <a:t>Порядок работы комиссии</a:t>
            </a:r>
            <a:r>
              <a:rPr lang="ru-RU" sz="1500" dirty="0">
                <a:solidFill>
                  <a:srgbClr val="000000"/>
                </a:solidFill>
                <a:latin typeface="Times New Roman" panose="02020603050405020304" pitchFamily="18" charset="0"/>
                <a:cs typeface="Times New Roman" panose="02020603050405020304" pitchFamily="18" charset="0"/>
              </a:rPr>
              <a:t>, сформированной органом федерального государственного энергетического надзора или территориальным органом федерального государственного энергетического надзора, а также комиссии, сформированной владельцем объекта электроэнергетики (субъектом оперативно-диспетчерского управления) с участием иных субъектов электроэнергетики и (или) потребителей электрической энергии, определяется на первом заседании комиссии с учетом требований настоящих Правил.</a:t>
            </a:r>
          </a:p>
          <a:p>
            <a:pPr algn="just"/>
            <a:r>
              <a:rPr lang="ru-RU" sz="1500" dirty="0">
                <a:solidFill>
                  <a:srgbClr val="000000"/>
                </a:solidFill>
                <a:latin typeface="Times New Roman" panose="02020603050405020304" pitchFamily="18" charset="0"/>
                <a:cs typeface="Times New Roman" panose="02020603050405020304" pitchFamily="18" charset="0"/>
              </a:rPr>
              <a:t>О проведении первого заседания комиссии члены комиссии уведомляются председателем комиссии не менее чем за 24 часа до начала заседания. Дата и время проведения последующих заседаний комиссии определяются решениями комиссии. При наличии технической возможности допускается участие членов комиссии в заседании комиссии посредством аудио- и видео-конференц-связи.</a:t>
            </a:r>
          </a:p>
          <a:p>
            <a:pPr algn="just"/>
            <a:r>
              <a:rPr lang="ru-RU" sz="1500" dirty="0">
                <a:solidFill>
                  <a:srgbClr val="000000"/>
                </a:solidFill>
                <a:latin typeface="Times New Roman" panose="02020603050405020304" pitchFamily="18" charset="0"/>
                <a:cs typeface="Times New Roman" panose="02020603050405020304" pitchFamily="18" charset="0"/>
              </a:rPr>
              <a:t>Действия, выполняемые комиссией в ходе расследования причин аварии в электроэнергетике или инцидента в электроэнергетике, оформляются протоколом, если необходимость составления в соответствующем случае протокола определена председателем (заместителем председателя) комиссии или порядком работы комиссии, установленным в соответствии с абзацем первым настоящего пункта.</a:t>
            </a:r>
          </a:p>
          <a:p>
            <a:pPr algn="just"/>
            <a:r>
              <a:rPr lang="ru-RU" sz="1500" dirty="0">
                <a:solidFill>
                  <a:srgbClr val="000000"/>
                </a:solidFill>
                <a:latin typeface="Times New Roman" panose="02020603050405020304" pitchFamily="18" charset="0"/>
                <a:cs typeface="Times New Roman" panose="02020603050405020304" pitchFamily="18" charset="0"/>
              </a:rPr>
              <a:t>Заседание комиссии считается правомочным, если в нем принимают участие не менее половины общего количества членов комиссии.</a:t>
            </a:r>
          </a:p>
          <a:p>
            <a:pPr algn="just"/>
            <a:r>
              <a:rPr lang="ru-RU" sz="1500" dirty="0">
                <a:solidFill>
                  <a:srgbClr val="000000"/>
                </a:solidFill>
                <a:latin typeface="Times New Roman" panose="02020603050405020304" pitchFamily="18" charset="0"/>
                <a:cs typeface="Times New Roman" panose="02020603050405020304" pitchFamily="18" charset="0"/>
              </a:rPr>
              <a:t>41. Решение комиссии об утверждении результатов расследования причин аварии в электроэнергетике или инцидента в электроэнергетике принимается с участием всех членов комиссии и оформляется путем подписания членами комиссии акта о расследовании причин аварии в электроэнергетике или инцидента в электроэнергетике (далее - акт расследования). Проект акта расследования направляется членам комиссии не позднее одного рабочего дня до дня проведения итогового заседания комиссии по утверждению результатов расследования причин аварии в электроэнергетике или инцидента в электроэнергетике</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sz="1600" b="1"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29</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400" dirty="0">
                <a:solidFill>
                  <a:srgbClr val="000000"/>
                </a:solidFill>
                <a:latin typeface="Times New Roman" panose="02020603050405020304" pitchFamily="18" charset="0"/>
                <a:cs typeface="Times New Roman" panose="02020603050405020304" pitchFamily="18" charset="0"/>
              </a:rPr>
              <a:t>При несогласии отдельных членов комиссии с содержанием акта расследования каждым из них оформляется особое мнение. В особом мнении указываются причины несогласия члена комиссии с выводами комиссии и обоснованные предложения по внесению изменений в акт расследования со ссылкой на соответствующие нормативные правовые акты и нормативно-технические документы в сфере электроэнергетики.</a:t>
            </a:r>
          </a:p>
          <a:p>
            <a:pPr algn="just"/>
            <a:r>
              <a:rPr lang="ru-RU" sz="1400" dirty="0">
                <a:solidFill>
                  <a:srgbClr val="000000"/>
                </a:solidFill>
                <a:latin typeface="Times New Roman" panose="02020603050405020304" pitchFamily="18" charset="0"/>
                <a:cs typeface="Times New Roman" panose="02020603050405020304" pitchFamily="18" charset="0"/>
              </a:rPr>
              <a:t>Особое мнение члена комиссии представляется председателю комиссии или заместителю председателя комиссии в письменной форме не позднее итогового заседания комиссии по утверждению результатов расследования причин аварии в электроэнергетике или инцидента в электроэнергетике.</a:t>
            </a:r>
          </a:p>
          <a:p>
            <a:pPr algn="just"/>
            <a:r>
              <a:rPr lang="ru-RU" sz="1400" dirty="0">
                <a:solidFill>
                  <a:srgbClr val="000000"/>
                </a:solidFill>
                <a:latin typeface="Times New Roman" panose="02020603050405020304" pitchFamily="18" charset="0"/>
                <a:cs typeface="Times New Roman" panose="02020603050405020304" pitchFamily="18" charset="0"/>
              </a:rPr>
              <a:t>Особое мнение члена комиссии рассматривается на итоговом заседании комиссии, по результатам которого комиссией принимается обоснованное решение о необходимости (об отсутствии необходимости) учета в утверждаемом акте расследования позиции члена комиссии, изложенной в особом мнении.</a:t>
            </a:r>
          </a:p>
          <a:p>
            <a:pPr algn="just"/>
            <a:r>
              <a:rPr lang="ru-RU" sz="1400" dirty="0">
                <a:solidFill>
                  <a:srgbClr val="000000"/>
                </a:solidFill>
                <a:latin typeface="Times New Roman" panose="02020603050405020304" pitchFamily="18" charset="0"/>
                <a:cs typeface="Times New Roman" panose="02020603050405020304" pitchFamily="18" charset="0"/>
              </a:rPr>
              <a:t>В случае если по результатам расследования причин аварии в электроэнергетике или инцидента I категории, проведенного комиссией владельца объекта электроэнергетики, в которой отсутствуют представители уполномоченного федерального органа исполнительной власти, органа федерального государственного энергетического надзора и территориального органа федерального государственного энергетического надзора, акт расследования подписан с особыми мнениями более половины членов комиссии, проводится повторное расследование причин такой аварии в электроэнергетике или инцидента I категории комиссией, формируемой органом федерального государственного энергетического надзора или территориальным органом федерального государственного энергетического надзора. В указанном случае комиссия подлежит формированию органом федерального государственного энергетического надзора или территориальным органом федерального государственного энергетического надзора не позднее 24 часов с момента получения им информации о результатах первичного расследования причин таких аварии в электроэнергетике или инцидента I категории.</a:t>
            </a:r>
          </a:p>
          <a:p>
            <a:pPr algn="just"/>
            <a:r>
              <a:rPr lang="ru-RU" sz="1400" dirty="0">
                <a:solidFill>
                  <a:srgbClr val="000000"/>
                </a:solidFill>
                <a:latin typeface="Times New Roman" panose="02020603050405020304" pitchFamily="18" charset="0"/>
                <a:cs typeface="Times New Roman" panose="02020603050405020304" pitchFamily="18" charset="0"/>
              </a:rPr>
              <a:t>Повторное расследование причин аварии в электроэнергетике или инцидента I категории комиссией в новом составе проводится в порядке, предусмотренном </a:t>
            </a:r>
            <a:r>
              <a:rPr lang="ru-RU" sz="1400" dirty="0">
                <a:solidFill>
                  <a:srgbClr val="000000"/>
                </a:solidFill>
                <a:latin typeface="Times New Roman" panose="02020603050405020304" pitchFamily="18" charset="0"/>
                <a:cs typeface="Times New Roman" panose="02020603050405020304" pitchFamily="18" charset="0"/>
                <a:hlinkClick r:id="rId4" action="ppaction://hlinkfile" tooltip="23. Расследование причин аварии в электроэнергетике или инцидента I категории осуществляется комиссией, формируемой органом федерального государственного энергетического надзора или территориальным органом федерального государственного энергетического над"/>
              </a:rPr>
              <a:t>пунктами 23</a:t>
            </a:r>
            <a:r>
              <a:rPr lang="ru-RU" sz="1400" dirty="0">
                <a:solidFill>
                  <a:srgbClr val="000000"/>
                </a:solidFill>
                <a:latin typeface="Times New Roman" panose="02020603050405020304" pitchFamily="18" charset="0"/>
                <a:cs typeface="Times New Roman" panose="02020603050405020304" pitchFamily="18" charset="0"/>
              </a:rPr>
              <a:t>, </a:t>
            </a:r>
            <a:r>
              <a:rPr lang="ru-RU" sz="1400" dirty="0">
                <a:solidFill>
                  <a:srgbClr val="000000"/>
                </a:solidFill>
                <a:latin typeface="Times New Roman" panose="02020603050405020304" pitchFamily="18" charset="0"/>
                <a:cs typeface="Times New Roman" panose="02020603050405020304" pitchFamily="18" charset="0"/>
                <a:hlinkClick r:id="rId5" action="ppaction://hlinkfile" tooltip="25. В случае аварийного отключения линии электропередачи, находящейся в эксплуатационном обслуживании 2 и более владельцев объектов электроэнергетики, решение о расследовании причин такой аварии в электроэнергетике или инцидента I категории принимается вл"/>
              </a:rPr>
              <a:t>25</a:t>
            </a:r>
            <a:r>
              <a:rPr lang="ru-RU" sz="1400" dirty="0">
                <a:solidFill>
                  <a:srgbClr val="000000"/>
                </a:solidFill>
                <a:latin typeface="Times New Roman" panose="02020603050405020304" pitchFamily="18" charset="0"/>
                <a:cs typeface="Times New Roman" panose="02020603050405020304" pitchFamily="18" charset="0"/>
              </a:rPr>
              <a:t> - </a:t>
            </a:r>
            <a:r>
              <a:rPr lang="ru-RU" sz="1400" dirty="0">
                <a:solidFill>
                  <a:srgbClr val="000000"/>
                </a:solidFill>
                <a:latin typeface="Times New Roman" panose="02020603050405020304" pitchFamily="18" charset="0"/>
                <a:cs typeface="Times New Roman" panose="02020603050405020304" pitchFamily="18" charset="0"/>
                <a:hlinkClick r:id="rId6" action="ppaction://hlinkfile" tooltip="32. Внесение изменений в состав комиссии оформляется организационно-распорядительным документом органа федерального государственного энергетического надзора или территориального органа федерального государственного энергетического надзора либо владельца о"/>
              </a:rPr>
              <a:t>32</a:t>
            </a:r>
            <a:r>
              <a:rPr lang="ru-RU" sz="1400" dirty="0">
                <a:solidFill>
                  <a:srgbClr val="000000"/>
                </a:solidFill>
                <a:latin typeface="Times New Roman" panose="02020603050405020304" pitchFamily="18" charset="0"/>
                <a:cs typeface="Times New Roman" panose="02020603050405020304" pitchFamily="18" charset="0"/>
              </a:rPr>
              <a:t> и </a:t>
            </a:r>
            <a:r>
              <a:rPr lang="ru-RU" sz="1400" dirty="0">
                <a:solidFill>
                  <a:srgbClr val="000000"/>
                </a:solidFill>
                <a:latin typeface="Times New Roman" panose="02020603050405020304" pitchFamily="18" charset="0"/>
                <a:cs typeface="Times New Roman" panose="02020603050405020304" pitchFamily="18" charset="0"/>
                <a:hlinkClick r:id="rId7" action="ppaction://hlinkfile" tooltip="34. В случае необходимости срок расследования причин аварии в электроэнергетике или инцидента I категории может быть продлен органом федерального государственного энергетического надзора или территориальным органом федерального государственного энергетиче"/>
              </a:rPr>
              <a:t>34</a:t>
            </a:r>
            <a:r>
              <a:rPr lang="ru-RU" sz="1400" dirty="0">
                <a:solidFill>
                  <a:srgbClr val="000000"/>
                </a:solidFill>
                <a:latin typeface="Times New Roman" panose="02020603050405020304" pitchFamily="18" charset="0"/>
                <a:cs typeface="Times New Roman" panose="02020603050405020304" pitchFamily="18" charset="0"/>
              </a:rPr>
              <a:t> - </a:t>
            </a:r>
            <a:r>
              <a:rPr lang="ru-RU" sz="1400" dirty="0">
                <a:solidFill>
                  <a:srgbClr val="000000"/>
                </a:solidFill>
                <a:latin typeface="Times New Roman" panose="02020603050405020304" pitchFamily="18" charset="0"/>
                <a:cs typeface="Times New Roman" panose="02020603050405020304" pitchFamily="18" charset="0"/>
                <a:hlinkClick r:id="rId8" action="ppaction://hlinkfile" tooltip="41. Решение комиссии об утверждении результатов расследования причин аварии в электроэнергетике или инцидента в электроэнергетике принимается с участием всех членов комиссии и оформляется путем подписания членами комиссии акта о расследовании причин авари"/>
              </a:rPr>
              <a:t>41</a:t>
            </a:r>
            <a:r>
              <a:rPr lang="ru-RU" sz="1400" dirty="0">
                <a:solidFill>
                  <a:srgbClr val="000000"/>
                </a:solidFill>
                <a:latin typeface="Times New Roman" panose="02020603050405020304" pitchFamily="18" charset="0"/>
                <a:cs typeface="Times New Roman" panose="02020603050405020304" pitchFamily="18" charset="0"/>
              </a:rPr>
              <a:t> настоящих Правил, и заканчивается в срок, </a:t>
            </a:r>
            <a:r>
              <a:rPr lang="ru-RU" sz="1400" b="1" dirty="0">
                <a:solidFill>
                  <a:srgbClr val="000000"/>
                </a:solidFill>
                <a:latin typeface="Times New Roman" panose="02020603050405020304" pitchFamily="18" charset="0"/>
                <a:cs typeface="Times New Roman" panose="02020603050405020304" pitchFamily="18" charset="0"/>
              </a:rPr>
              <a:t>не превышающий 20 календарных дней со дня формирования комиссии в новом составе</a:t>
            </a:r>
            <a:r>
              <a:rPr lang="ru-RU" sz="1400" dirty="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1626877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a:p>
            <a:pPr algn="just"/>
            <a:r>
              <a:rPr lang="ru-RU" sz="1600" b="1" dirty="0" smtClean="0">
                <a:solidFill>
                  <a:srgbClr val="000000"/>
                </a:solidFill>
                <a:latin typeface="Times New Roman" panose="02020603050405020304" pitchFamily="18" charset="0"/>
                <a:cs typeface="Times New Roman" panose="02020603050405020304" pitchFamily="18" charset="0"/>
              </a:rPr>
              <a:t>Расширен </a:t>
            </a:r>
            <a:r>
              <a:rPr lang="ru-RU" sz="1600" b="1" dirty="0">
                <a:solidFill>
                  <a:srgbClr val="000000"/>
                </a:solidFill>
                <a:latin typeface="Times New Roman" panose="02020603050405020304" pitchFamily="18" charset="0"/>
                <a:cs typeface="Times New Roman" panose="02020603050405020304" pitchFamily="18" charset="0"/>
              </a:rPr>
              <a:t>предмет регулирования:</a:t>
            </a:r>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Если старые Правила регулировали только расследование аварий в электроэнергетике, то новая редакция охватывает как аварии, так и инциденты (технологические нарушения) в электроэнергетике</a:t>
            </a:r>
            <a:r>
              <a:rPr lang="ru-RU" sz="1600" dirty="0" smtClean="0">
                <a:solidFill>
                  <a:srgbClr val="000000"/>
                </a:solidFill>
                <a:latin typeface="Times New Roman" panose="02020603050405020304" pitchFamily="18" charset="0"/>
                <a:cs typeface="Times New Roman" panose="02020603050405020304" pitchFamily="18" charset="0"/>
              </a:rPr>
              <a:t>.</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b="1" dirty="0">
                <a:solidFill>
                  <a:srgbClr val="000000"/>
                </a:solidFill>
                <a:latin typeface="Times New Roman" panose="02020603050405020304" pitchFamily="18" charset="0"/>
                <a:cs typeface="Times New Roman" panose="02020603050405020304" pitchFamily="18" charset="0"/>
              </a:rPr>
              <a:t>Введена новая терминология</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Новая редакция Правил вводит систему следующих понятий:</a:t>
            </a:r>
          </a:p>
          <a:p>
            <a:pPr algn="just"/>
            <a:r>
              <a:rPr lang="ru-RU" sz="1600" dirty="0">
                <a:solidFill>
                  <a:srgbClr val="000000"/>
                </a:solidFill>
                <a:latin typeface="Times New Roman" panose="02020603050405020304" pitchFamily="18" charset="0"/>
                <a:cs typeface="Times New Roman" panose="02020603050405020304" pitchFamily="18" charset="0"/>
              </a:rPr>
              <a:t>- технологические нарушения в электроэнергетике - общий термин, объединяющий все виды нарушений в работе объектов электроэнергетики;</a:t>
            </a:r>
          </a:p>
          <a:p>
            <a:pPr algn="just"/>
            <a:r>
              <a:rPr lang="ru-RU" sz="1600" dirty="0">
                <a:solidFill>
                  <a:srgbClr val="000000"/>
                </a:solidFill>
                <a:latin typeface="Times New Roman" panose="02020603050405020304" pitchFamily="18" charset="0"/>
                <a:cs typeface="Times New Roman" panose="02020603050405020304" pitchFamily="18" charset="0"/>
              </a:rPr>
              <a:t>- инцидент в электроэнергетике - новая категория нарушений (отличная от аварий), подразделяющаяся на инциденты I категории (серьезные нарушения, не достигающие уровня аварии) и инциденты II категории (менее серьезные нарушения).</a:t>
            </a:r>
          </a:p>
          <a:p>
            <a:pPr algn="just"/>
            <a:r>
              <a:rPr lang="ru-RU" sz="1600" dirty="0">
                <a:solidFill>
                  <a:srgbClr val="000000"/>
                </a:solidFill>
                <a:latin typeface="Times New Roman" panose="02020603050405020304" pitchFamily="18" charset="0"/>
                <a:cs typeface="Times New Roman" panose="02020603050405020304" pitchFamily="18" charset="0"/>
              </a:rPr>
              <a:t>Предусмотрена новая система классификации нарушений.</a:t>
            </a:r>
          </a:p>
          <a:p>
            <a:pPr algn="just"/>
            <a:r>
              <a:rPr lang="ru-RU" sz="1600" dirty="0">
                <a:solidFill>
                  <a:srgbClr val="000000"/>
                </a:solidFill>
                <a:latin typeface="Times New Roman" panose="02020603050405020304" pitchFamily="18" charset="0"/>
                <a:cs typeface="Times New Roman" panose="02020603050405020304" pitchFamily="18" charset="0"/>
              </a:rPr>
              <a:t>Введена трехуровневая система технологических нарушений (в зависимости от степени связанных рисков и масштабов последствий):</a:t>
            </a:r>
          </a:p>
          <a:p>
            <a:pPr algn="just"/>
            <a:r>
              <a:rPr lang="ru-RU" sz="1600" dirty="0">
                <a:solidFill>
                  <a:srgbClr val="000000"/>
                </a:solidFill>
                <a:latin typeface="Times New Roman" panose="02020603050405020304" pitchFamily="18" charset="0"/>
                <a:cs typeface="Times New Roman" panose="02020603050405020304" pitchFamily="18" charset="0"/>
              </a:rPr>
              <a:t>1. Аварии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2. Инциденты I категории (серьезные нарушения, не достигающие уровня аварии);</a:t>
            </a:r>
          </a:p>
          <a:p>
            <a:pPr algn="just"/>
            <a:r>
              <a:rPr lang="ru-RU" sz="1600" dirty="0">
                <a:solidFill>
                  <a:srgbClr val="000000"/>
                </a:solidFill>
                <a:latin typeface="Times New Roman" panose="02020603050405020304" pitchFamily="18" charset="0"/>
                <a:cs typeface="Times New Roman" panose="02020603050405020304" pitchFamily="18" charset="0"/>
              </a:rPr>
              <a:t>3. Инциденты II категории (менее серьезные нарушения).</a:t>
            </a:r>
          </a:p>
          <a:p>
            <a:pPr algn="just"/>
            <a:endParaRPr lang="ru-RU" sz="1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30</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Порядок оформления результатов расследования </a:t>
            </a:r>
            <a:r>
              <a:rPr lang="ru-RU" sz="1600" b="1" dirty="0" smtClean="0">
                <a:solidFill>
                  <a:srgbClr val="000000"/>
                </a:solidFill>
                <a:latin typeface="Times New Roman" panose="02020603050405020304" pitchFamily="18" charset="0"/>
                <a:cs typeface="Times New Roman" panose="02020603050405020304" pitchFamily="18" charset="0"/>
              </a:rPr>
              <a:t>причин аварий </a:t>
            </a:r>
            <a:r>
              <a:rPr lang="ru-RU" sz="1600" b="1" dirty="0">
                <a:solidFill>
                  <a:srgbClr val="000000"/>
                </a:solidFill>
                <a:latin typeface="Times New Roman" panose="02020603050405020304" pitchFamily="18" charset="0"/>
                <a:cs typeface="Times New Roman" panose="02020603050405020304" pitchFamily="18" charset="0"/>
              </a:rPr>
              <a:t>в электроэнергетике и инцидентов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Результаты расследования причин аварии в электроэнергетике, инцидента I категории, а также инцидента II категории, оформляются актом расследования.</a:t>
            </a:r>
          </a:p>
          <a:p>
            <a:pPr algn="just"/>
            <a:r>
              <a:rPr lang="ru-RU" sz="1600" dirty="0">
                <a:solidFill>
                  <a:srgbClr val="000000"/>
                </a:solidFill>
                <a:latin typeface="Times New Roman" panose="02020603050405020304" pitchFamily="18" charset="0"/>
                <a:cs typeface="Times New Roman" panose="02020603050405020304" pitchFamily="18" charset="0"/>
              </a:rPr>
              <a:t>Форма акта расследования причин аварии в электроэнергетике и инцидента I категории и форма акта расследования причин инцидента II категории, указанного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инцидентов II категории, произошедших на объектах электросетевого хозяйства сетевой организации и приведших к прекращению электроснабжения потребителей электрической энергии;"/>
              </a:rPr>
              <a:t>абзаце втором пункта 11</a:t>
            </a:r>
            <a:r>
              <a:rPr lang="ru-RU" sz="1600" dirty="0">
                <a:solidFill>
                  <a:srgbClr val="000000"/>
                </a:solidFill>
                <a:latin typeface="Times New Roman" panose="02020603050405020304" pitchFamily="18" charset="0"/>
                <a:cs typeface="Times New Roman" panose="02020603050405020304" pitchFamily="18" charset="0"/>
              </a:rPr>
              <a:t> настоящих Правил, а также требования к их заполнению утверждаются уполномоченным федеральным органом исполнительной власти.</a:t>
            </a:r>
          </a:p>
          <a:p>
            <a:pPr algn="just"/>
            <a:r>
              <a:rPr lang="ru-RU" sz="1600" dirty="0">
                <a:solidFill>
                  <a:srgbClr val="000000"/>
                </a:solidFill>
                <a:latin typeface="Times New Roman" panose="02020603050405020304" pitchFamily="18" charset="0"/>
                <a:cs typeface="Times New Roman" panose="02020603050405020304" pitchFamily="18" charset="0"/>
              </a:rPr>
              <a:t>Оформление актов расследования причин аварий в электроэнергетике и инцидентов I категории осуществляется с использованием программно-аппаратного комплекса субъекта оперативно-диспетчерского управления, обеспечивающего возможность проведения анализа и систематизации причин аварий в электроэнергетике и инцидентов в электроэнергетике (далее - отраслевая база аварийности в электроэнергетике), или с использованием иного программного обеспечения (средств автоматизации), обеспечивающего взаимодействие с отраслевой базой аварийности в электроэнергетике, с их подписанием в соответствии с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49. Акт расследования подписывается всеми членами комиссии на бумажном носителе. К акту расследования прилагаются материалы, на основании которых комиссией обосновываются выводы о причинах возникновения и развития аварии в электроэнергетике или инцидента "/>
              </a:rPr>
              <a:t>пунктом 49</a:t>
            </a:r>
            <a:r>
              <a:rPr lang="ru-RU" sz="1600" dirty="0">
                <a:solidFill>
                  <a:srgbClr val="000000"/>
                </a:solidFill>
                <a:latin typeface="Times New Roman" panose="02020603050405020304" pitchFamily="18" charset="0"/>
                <a:cs typeface="Times New Roman" panose="02020603050405020304" pitchFamily="18" charset="0"/>
              </a:rPr>
              <a:t> настоящих Правил.</a:t>
            </a: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31</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61764" y="845890"/>
            <a:ext cx="8712968" cy="5447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450" b="1" dirty="0">
                <a:solidFill>
                  <a:srgbClr val="000000"/>
                </a:solidFill>
                <a:latin typeface="Times New Roman" panose="02020603050405020304" pitchFamily="18" charset="0"/>
                <a:cs typeface="Times New Roman" panose="02020603050405020304" pitchFamily="18" charset="0"/>
              </a:rPr>
              <a:t>Акт расследования должен содержать следующую информацию</a:t>
            </a:r>
            <a:r>
              <a:rPr lang="ru-RU" sz="1450" dirty="0">
                <a:solidFill>
                  <a:srgbClr val="000000"/>
                </a:solidFill>
                <a:latin typeface="Times New Roman" panose="02020603050405020304" pitchFamily="18" charset="0"/>
                <a:cs typeface="Times New Roman" panose="02020603050405020304" pitchFamily="18" charset="0"/>
              </a:rPr>
              <a:t>:</a:t>
            </a:r>
          </a:p>
          <a:p>
            <a:pPr algn="just"/>
            <a:r>
              <a:rPr lang="ru-RU" sz="1450" dirty="0">
                <a:solidFill>
                  <a:srgbClr val="000000"/>
                </a:solidFill>
                <a:latin typeface="Times New Roman" panose="02020603050405020304" pitchFamily="18" charset="0"/>
                <a:cs typeface="Times New Roman" panose="02020603050405020304" pitchFamily="18" charset="0"/>
              </a:rPr>
              <a:t>а) описание состояния и режима работы объектов электроэнергетики до и во время аварии в электроэнергетике или инцидента в электроэнергетике, а также описание последствий произошедших событий для технологического режима работы объекта электроэнергетики и электроэнергетического режима энергосистемы;</a:t>
            </a:r>
          </a:p>
          <a:p>
            <a:pPr algn="just"/>
            <a:r>
              <a:rPr lang="ru-RU" sz="1450" dirty="0">
                <a:solidFill>
                  <a:srgbClr val="000000"/>
                </a:solidFill>
                <a:latin typeface="Times New Roman" panose="02020603050405020304" pitchFamily="18" charset="0"/>
                <a:cs typeface="Times New Roman" panose="02020603050405020304" pitchFamily="18" charset="0"/>
              </a:rPr>
              <a:t>б) описание причин возникновения и развития аварии в электроэнергетике или инцидента в электроэнергетике с указанием обоснований по выявленным причинам возникновения и развития аварии в электроэнергетике или инцидента в электроэнергетике;</a:t>
            </a:r>
          </a:p>
          <a:p>
            <a:pPr algn="just"/>
            <a:r>
              <a:rPr lang="ru-RU" sz="1450" dirty="0">
                <a:solidFill>
                  <a:srgbClr val="000000"/>
                </a:solidFill>
                <a:latin typeface="Times New Roman" panose="02020603050405020304" pitchFamily="18" charset="0"/>
                <a:cs typeface="Times New Roman" panose="02020603050405020304" pitchFamily="18" charset="0"/>
              </a:rPr>
              <a:t>в) описание действий персонала субъектов электроэнергетики и потребителей электрической энергии, послуживших предпосылками и (или) причинами возникновения аварии в электроэнергетике или инцидента в электроэнергетике;</a:t>
            </a:r>
          </a:p>
          <a:p>
            <a:pPr algn="just"/>
            <a:r>
              <a:rPr lang="ru-RU" sz="1450" dirty="0">
                <a:solidFill>
                  <a:srgbClr val="000000"/>
                </a:solidFill>
                <a:latin typeface="Times New Roman" panose="02020603050405020304" pitchFamily="18" charset="0"/>
                <a:cs typeface="Times New Roman" panose="02020603050405020304" pitchFamily="18" charset="0"/>
              </a:rPr>
              <a:t>г) описание выявленных в ходе расследования нарушений требований нормативных правовых актов и нормативно-технических документов в сфере электроэнергетики, в том числе несоответствие инструктивно-технических документов диспетчерских центров, инструктивной документации и иных локальных нормативных актов владельцев объектов электроэнергетики (субъекта оперативно-диспетчерского управления) таким требованиям, несоблюдение которых явилось причинами возникновения и (или) развития аварии в электроэнергетике или инцидента в электроэнергетике;</a:t>
            </a:r>
          </a:p>
          <a:p>
            <a:pPr algn="just"/>
            <a:r>
              <a:rPr lang="ru-RU" sz="1450" dirty="0">
                <a:solidFill>
                  <a:srgbClr val="000000"/>
                </a:solidFill>
                <a:latin typeface="Times New Roman" panose="02020603050405020304" pitchFamily="18" charset="0"/>
                <a:cs typeface="Times New Roman" panose="02020603050405020304" pitchFamily="18" charset="0"/>
              </a:rPr>
              <a:t>д) перечень и описание повреждений линий электропередачи и оборудования объектов электроэнергетики;</a:t>
            </a:r>
          </a:p>
          <a:p>
            <a:pPr algn="just"/>
            <a:r>
              <a:rPr lang="ru-RU" sz="1450" dirty="0">
                <a:solidFill>
                  <a:srgbClr val="000000"/>
                </a:solidFill>
                <a:latin typeface="Times New Roman" panose="02020603050405020304" pitchFamily="18" charset="0"/>
                <a:cs typeface="Times New Roman" panose="02020603050405020304" pitchFamily="18" charset="0"/>
              </a:rPr>
              <a:t>е) описание выявленных в ходе расследования недостатков проектной (рабочей) документации на строительство (реконструкцию, модернизацию, техническое перевооружение) объекта электроэнергетики, недостатков конструкции, изготовления и монтажа оборудования и устройств, которые явились предпосылками или способствовали возникновению либо развитию аварии в электроэнергетике или инцидента в электроэнергетике, а также были выявлены в ходе их развития или ликвидации;</a:t>
            </a:r>
          </a:p>
          <a:p>
            <a:pPr algn="just"/>
            <a:r>
              <a:rPr lang="ru-RU" sz="1450" dirty="0">
                <a:solidFill>
                  <a:srgbClr val="000000"/>
                </a:solidFill>
                <a:latin typeface="Times New Roman" panose="02020603050405020304" pitchFamily="18" charset="0"/>
                <a:cs typeface="Times New Roman" panose="02020603050405020304" pitchFamily="18" charset="0"/>
              </a:rPr>
              <a:t>ж) перечень противоаварийных мероприятий.</a:t>
            </a: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32</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Акт расследования подписывается всеми членами комиссии на бумажном носителе. К акту расследования прилагаются материалы, на основании которых комиссией обосновываются выводы о причинах возникновения и развития аварии в электроэнергетике или инцидента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Акт расследования и материалы расследования формируются в отдельное дело и подлежат хранению органом федерального государственного энергетического надзора, территориальными органами федерального государственного энергетического надзора или владельцем объекта электроэнергетики (субъектом оперативно-диспетчерского управления), принявшим решение о расследовании, на бумажных носителях не менее 3 лет со дня утверждения комиссией акта расследования, а по истечении указанного срока - в виде электронной копии до полного выполнения всех противоаварийных мероприятий, предусмотренных актом расследования, но не менее 7 лет.</a:t>
            </a:r>
          </a:p>
          <a:p>
            <a:pPr algn="just"/>
            <a:r>
              <a:rPr lang="ru-RU" sz="1600" dirty="0">
                <a:solidFill>
                  <a:srgbClr val="000000"/>
                </a:solidFill>
                <a:latin typeface="Times New Roman" panose="02020603050405020304" pitchFamily="18" charset="0"/>
                <a:cs typeface="Times New Roman" panose="02020603050405020304" pitchFamily="18" charset="0"/>
              </a:rPr>
              <a:t>Акт расследования на бумажном носителе или в виде электронной копии со всеми прилагаемыми материалами в течение 3 рабочих дней со дня, следующего за днем подписания акта расследования всеми членами комиссии, направляется председателем комиссии членам комиссии. Выбор способа направления акта расследования осуществляется председателем комиссии.</a:t>
            </a:r>
          </a:p>
          <a:p>
            <a:pPr algn="just"/>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Размещение электронной копии акта расследования в отраслевой базе аварийности в электроэнергетике осуществляется в течение 3 календарных дней после дня завершения расследования причин.</a:t>
            </a: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33</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Порядок разработки противоаварийных </a:t>
            </a:r>
            <a:r>
              <a:rPr lang="ru-RU" sz="1600" b="1" dirty="0" smtClean="0">
                <a:solidFill>
                  <a:srgbClr val="000000"/>
                </a:solidFill>
                <a:latin typeface="Times New Roman" panose="02020603050405020304" pitchFamily="18" charset="0"/>
                <a:cs typeface="Times New Roman" panose="02020603050405020304" pitchFamily="18" charset="0"/>
              </a:rPr>
              <a:t>мероприятий и </a:t>
            </a:r>
            <a:r>
              <a:rPr lang="ru-RU" sz="1600" b="1" dirty="0">
                <a:solidFill>
                  <a:srgbClr val="000000"/>
                </a:solidFill>
                <a:latin typeface="Times New Roman" panose="02020603050405020304" pitchFamily="18" charset="0"/>
                <a:cs typeface="Times New Roman" panose="02020603050405020304" pitchFamily="18" charset="0"/>
              </a:rPr>
              <a:t>контроля их </a:t>
            </a:r>
            <a:r>
              <a:rPr lang="ru-RU" sz="1600" b="1" dirty="0" smtClean="0">
                <a:solidFill>
                  <a:srgbClr val="000000"/>
                </a:solidFill>
                <a:latin typeface="Times New Roman" panose="02020603050405020304" pitchFamily="18" charset="0"/>
                <a:cs typeface="Times New Roman" panose="02020603050405020304" pitchFamily="18" charset="0"/>
              </a:rPr>
              <a:t>выполнения</a:t>
            </a:r>
          </a:p>
          <a:p>
            <a:pPr algn="just"/>
            <a:endParaRPr lang="ru-RU" sz="1600" b="1" dirty="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В качестве противоаварийных мероприятий следует определять мероприятия, обеспечивающие:</a:t>
            </a:r>
          </a:p>
          <a:p>
            <a:pPr algn="just"/>
            <a:r>
              <a:rPr lang="ru-RU" sz="1600" dirty="0">
                <a:solidFill>
                  <a:srgbClr val="000000"/>
                </a:solidFill>
                <a:latin typeface="Times New Roman" panose="02020603050405020304" pitchFamily="18" charset="0"/>
                <a:cs typeface="Times New Roman" panose="02020603050405020304" pitchFamily="18" charset="0"/>
              </a:rPr>
              <a:t>надежную и безопасную работу находящихся в эксплуатации линий электропередачи, оборудования и устройств объектов электроэнергетики;</a:t>
            </a:r>
          </a:p>
          <a:p>
            <a:pPr algn="just"/>
            <a:r>
              <a:rPr lang="ru-RU" sz="1600" dirty="0">
                <a:solidFill>
                  <a:srgbClr val="000000"/>
                </a:solidFill>
                <a:latin typeface="Times New Roman" panose="02020603050405020304" pitchFamily="18" charset="0"/>
                <a:cs typeface="Times New Roman" panose="02020603050405020304" pitchFamily="18" charset="0"/>
              </a:rPr>
              <a:t>соблюдение требований к организации и осуществлению эксплуатации линий электропередачи, оборудования и устройств объектов электроэнергетики, требований к надежному и устойчивому функционированию электроэнергетической системы, осуществлению оперативно-диспетчерского управления в электроэнергетике, установленных нормативными правовыми актами, нормативно-техническими документами в сфере электроэнергетики, инструктивно-техническими документами диспетчерских центров, инструктивной документацией и иными локальными нормативными актами владельца объекта электроэнергетики (субъекта оперативно-диспетчерского управления).</a:t>
            </a:r>
          </a:p>
          <a:p>
            <a:pPr algn="just"/>
            <a:r>
              <a:rPr lang="ru-RU" sz="1600" dirty="0">
                <a:solidFill>
                  <a:srgbClr val="000000"/>
                </a:solidFill>
                <a:latin typeface="Times New Roman" panose="02020603050405020304" pitchFamily="18" charset="0"/>
                <a:cs typeface="Times New Roman" panose="02020603050405020304" pitchFamily="18" charset="0"/>
              </a:rPr>
              <a:t>57. Противоаварийные мероприятия подлежат обязательному исполнению субъектами электроэнергетики и потребителями электрической энергии, принимавшими участие в расследовании причин аварии в электроэнергетике или инцидента в электроэнергетике и указанными в качестве исполнителей противоаварийных мероприятий в акте расследования, в установленные комиссией и предусмотренные актом расследования сроки.</a:t>
            </a:r>
          </a:p>
          <a:p>
            <a:pPr algn="just"/>
            <a:r>
              <a:rPr lang="ru-RU" sz="1600" dirty="0">
                <a:solidFill>
                  <a:srgbClr val="000000"/>
                </a:solidFill>
                <a:latin typeface="Times New Roman" panose="02020603050405020304" pitchFamily="18" charset="0"/>
                <a:cs typeface="Times New Roman" panose="02020603050405020304" pitchFamily="18" charset="0"/>
              </a:rPr>
              <a:t>Включение в акт расследования противоаварийных мероприятий в отношении субъектов электроэнергетики, потребителей электрической энергии и иных организаций, которые не принимали участия в комиссии, не допускается.</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34</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693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400" b="1" dirty="0">
                <a:solidFill>
                  <a:srgbClr val="000000"/>
                </a:solidFill>
                <a:latin typeface="Times New Roman" panose="02020603050405020304" pitchFamily="18" charset="0"/>
                <a:cs typeface="Times New Roman" panose="02020603050405020304" pitchFamily="18" charset="0"/>
              </a:rPr>
              <a:t>Субъект электроэнергетики (потребитель электрической энергии), на которого актом расследования возложено выполнение противоаварийного мероприятия</a:t>
            </a:r>
            <a:r>
              <a:rPr lang="ru-RU" sz="1400" dirty="0">
                <a:solidFill>
                  <a:srgbClr val="000000"/>
                </a:solidFill>
                <a:latin typeface="Times New Roman" panose="02020603050405020304" pitchFamily="18" charset="0"/>
                <a:cs typeface="Times New Roman" panose="02020603050405020304" pitchFamily="18" charset="0"/>
              </a:rPr>
              <a:t>:</a:t>
            </a:r>
          </a:p>
          <a:p>
            <a:pPr algn="just"/>
            <a:r>
              <a:rPr lang="ru-RU" sz="1400" dirty="0">
                <a:solidFill>
                  <a:srgbClr val="000000"/>
                </a:solidFill>
                <a:latin typeface="Times New Roman" panose="02020603050405020304" pitchFamily="18" charset="0"/>
                <a:cs typeface="Times New Roman" panose="02020603050405020304" pitchFamily="18" charset="0"/>
              </a:rPr>
              <a:t>а) не позднее 3 рабочих дней после завершения выполнения противоаварийного мероприятия проставляет отметку о выполнении противоаварийных мероприятий, разработанных комиссиями по результатам расследования причин аварий в электроэнергетике и инцидентов I категории, указанных в </a:t>
            </a:r>
            <a:r>
              <a:rPr lang="ru-RU" sz="1400" dirty="0">
                <a:solidFill>
                  <a:srgbClr val="000000"/>
                </a:solidFill>
                <a:latin typeface="Times New Roman" panose="02020603050405020304" pitchFamily="18" charset="0"/>
                <a:cs typeface="Times New Roman" panose="02020603050405020304" pitchFamily="18" charset="0"/>
                <a:hlinkClick r:id="rId4" action="ppaction://hlinkfile" tooltip="52. Акты расследования причин аварий в электроэнергетике и инцидентов I категории, произошедших на электростанциях установленной генерирующей мощностью 25 МВт и более (электростанциях установленной генерирующей мощностью 5 МВт и более, функционирующих в с"/>
              </a:rPr>
              <a:t>пункте 52</a:t>
            </a:r>
            <a:r>
              <a:rPr lang="ru-RU" sz="1400" dirty="0">
                <a:solidFill>
                  <a:srgbClr val="000000"/>
                </a:solidFill>
                <a:latin typeface="Times New Roman" panose="02020603050405020304" pitchFamily="18" charset="0"/>
                <a:cs typeface="Times New Roman" panose="02020603050405020304" pitchFamily="18" charset="0"/>
              </a:rPr>
              <a:t> настоящих Правил, в отраслевой базе аварийности в электроэнергетике;</a:t>
            </a:r>
          </a:p>
          <a:p>
            <a:pPr algn="just"/>
            <a:r>
              <a:rPr lang="ru-RU" sz="1400" dirty="0">
                <a:solidFill>
                  <a:srgbClr val="000000"/>
                </a:solidFill>
                <a:latin typeface="Times New Roman" panose="02020603050405020304" pitchFamily="18" charset="0"/>
                <a:cs typeface="Times New Roman" panose="02020603050405020304" pitchFamily="18" charset="0"/>
              </a:rPr>
              <a:t>б) не позднее 5 рабочих дней после завершения выполнения противоаварийного мероприятия в письменной форме уведомляет соответствующий территориальный орган федерального государственного энергетического надзора о выполнении противоаварийного мероприятия, в отношении которого контроль выполнения осуществляется территориальным органом федерального государственного энергетического надзора, - до 1 января 2028 г.;</a:t>
            </a:r>
          </a:p>
          <a:p>
            <a:pPr algn="just"/>
            <a:r>
              <a:rPr lang="ru-RU" sz="1400" dirty="0">
                <a:solidFill>
                  <a:srgbClr val="000000"/>
                </a:solidFill>
                <a:latin typeface="Times New Roman" panose="02020603050405020304" pitchFamily="18" charset="0"/>
                <a:cs typeface="Times New Roman" panose="02020603050405020304" pitchFamily="18" charset="0"/>
              </a:rPr>
              <a:t>в) по запросу территориального органа федерального государственного энергетического надзора представляет в течение 5 рабочих дней со дня, следующего за днем получения запроса, дополнительные материалы, подтверждающие выполнение противоаварийного мероприятия, в отношении которого контроль выполнения осуществляется территориальным органом федерального государственного энергетического надзора.</a:t>
            </a:r>
          </a:p>
          <a:p>
            <a:pPr algn="just"/>
            <a:r>
              <a:rPr lang="ru-RU" sz="1400" dirty="0">
                <a:solidFill>
                  <a:srgbClr val="000000"/>
                </a:solidFill>
                <a:latin typeface="Times New Roman" panose="02020603050405020304" pitchFamily="18" charset="0"/>
                <a:cs typeface="Times New Roman" panose="02020603050405020304" pitchFamily="18" charset="0"/>
              </a:rPr>
              <a:t> </a:t>
            </a:r>
            <a:r>
              <a:rPr lang="ru-RU" sz="1400" dirty="0" smtClean="0">
                <a:solidFill>
                  <a:srgbClr val="000000"/>
                </a:solidFill>
                <a:latin typeface="Times New Roman" panose="02020603050405020304" pitchFamily="18" charset="0"/>
                <a:cs typeface="Times New Roman" panose="02020603050405020304" pitchFamily="18" charset="0"/>
              </a:rPr>
              <a:t>60</a:t>
            </a:r>
            <a:r>
              <a:rPr lang="ru-RU" sz="1400" dirty="0">
                <a:solidFill>
                  <a:srgbClr val="000000"/>
                </a:solidFill>
                <a:latin typeface="Times New Roman" panose="02020603050405020304" pitchFamily="18" charset="0"/>
                <a:cs typeface="Times New Roman" panose="02020603050405020304" pitchFamily="18" charset="0"/>
              </a:rPr>
              <a:t>. Территориальный орган федерального государственного энергетического надзора в течение 10 рабочих дней со дня получения от субъекта электроэнергетики (потребителя электрической энергии) уведомления о выполнении противоаварийного мероприятия в соответствии с </a:t>
            </a:r>
            <a:r>
              <a:rPr lang="ru-RU" sz="1400" dirty="0">
                <a:solidFill>
                  <a:srgbClr val="000000"/>
                </a:solidFill>
                <a:latin typeface="Times New Roman" panose="02020603050405020304" pitchFamily="18" charset="0"/>
                <a:cs typeface="Times New Roman" panose="02020603050405020304" pitchFamily="18" charset="0"/>
                <a:hlinkClick r:id="rId5" action="ppaction://hlinkfile" tooltip="б) не позднее 5 рабочих дней после завершения выполнения противоаварийного мероприятия в письменной форме уведомляет соответствующий территориальный орган федерального государственного энергетического надзора о выполнении противоаварийного мероприятия, в "/>
              </a:rPr>
              <a:t>подпунктом "б" пункта 59</a:t>
            </a:r>
            <a:r>
              <a:rPr lang="ru-RU" sz="1400" dirty="0">
                <a:solidFill>
                  <a:srgbClr val="000000"/>
                </a:solidFill>
                <a:latin typeface="Times New Roman" panose="02020603050405020304" pitchFamily="18" charset="0"/>
                <a:cs typeface="Times New Roman" panose="02020603050405020304" pitchFamily="18" charset="0"/>
              </a:rPr>
              <a:t> настоящих Правил (начиная с 1 января 2028 г. - в течение 10 рабочих дней со дня проставления в отраслевой базе аварийности отметки о выполнении противоаварийного мероприятия в соответствии с </a:t>
            </a:r>
            <a:r>
              <a:rPr lang="ru-RU" sz="1400" dirty="0">
                <a:solidFill>
                  <a:srgbClr val="000000"/>
                </a:solidFill>
                <a:latin typeface="Times New Roman" panose="02020603050405020304" pitchFamily="18" charset="0"/>
                <a:cs typeface="Times New Roman" panose="02020603050405020304" pitchFamily="18" charset="0"/>
                <a:hlinkClick r:id="rId6" action="ppaction://hlinkfile" tooltip="а) не позднее 3 рабочих дней после завершения выполнения противоаварийного мероприятия проставляет отметку о выполнении противоаварийных мероприятий, разработанных комиссиями по результатам расследования причин аварий в электроэнергетике и инцидентов I ка"/>
              </a:rPr>
              <a:t>подпунктом "а" пункта 59</a:t>
            </a:r>
            <a:r>
              <a:rPr lang="ru-RU" sz="1400" dirty="0">
                <a:solidFill>
                  <a:srgbClr val="000000"/>
                </a:solidFill>
                <a:latin typeface="Times New Roman" panose="02020603050405020304" pitchFamily="18" charset="0"/>
                <a:cs typeface="Times New Roman" panose="02020603050405020304" pitchFamily="18" charset="0"/>
              </a:rPr>
              <a:t> настоящих Правил):</a:t>
            </a:r>
          </a:p>
          <a:p>
            <a:pPr algn="just"/>
            <a:r>
              <a:rPr lang="ru-RU" sz="1400" dirty="0">
                <a:solidFill>
                  <a:srgbClr val="000000"/>
                </a:solidFill>
                <a:latin typeface="Times New Roman" panose="02020603050405020304" pitchFamily="18" charset="0"/>
                <a:cs typeface="Times New Roman" panose="02020603050405020304" pitchFamily="18" charset="0"/>
              </a:rPr>
              <a:t>осуществляет оценку выполнения противоаварийного мероприятия и принимает решение о снятии с контроля или об отказе в снятии с контроля противоаварийного мероприятия;</a:t>
            </a:r>
          </a:p>
          <a:p>
            <a:pPr algn="just"/>
            <a:r>
              <a:rPr lang="ru-RU" sz="1400" dirty="0">
                <a:solidFill>
                  <a:srgbClr val="000000"/>
                </a:solidFill>
                <a:latin typeface="Times New Roman" panose="02020603050405020304" pitchFamily="18" charset="0"/>
                <a:cs typeface="Times New Roman" panose="02020603050405020304" pitchFamily="18" charset="0"/>
              </a:rPr>
              <a:t>уведомляет о принятом решении субъекта электроэнергетики (потребителя электрической энергии) в письменной форме (начиная с 1 января 2028 г. - посредством направления соответствующего уведомления с использованием отраслевой базы аварийности в электроэнергетике</a:t>
            </a:r>
            <a:r>
              <a:rPr lang="ru-RU" sz="1400" dirty="0" smtClean="0">
                <a:solidFill>
                  <a:srgbClr val="000000"/>
                </a:solidFill>
                <a:latin typeface="Times New Roman" panose="02020603050405020304" pitchFamily="18" charset="0"/>
                <a:cs typeface="Times New Roman" panose="02020603050405020304" pitchFamily="18" charset="0"/>
              </a:rPr>
              <a:t>).</a:t>
            </a:r>
            <a:endParaRPr lang="ru-RU" altLang="ru-RU" sz="14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35</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Порядок систематизации информации об </a:t>
            </a:r>
            <a:r>
              <a:rPr lang="ru-RU" sz="1600" b="1" dirty="0" smtClean="0">
                <a:solidFill>
                  <a:srgbClr val="000000"/>
                </a:solidFill>
                <a:latin typeface="Times New Roman" panose="02020603050405020304" pitchFamily="18" charset="0"/>
                <a:cs typeface="Times New Roman" panose="02020603050405020304" pitchFamily="18" charset="0"/>
              </a:rPr>
              <a:t>авариях в </a:t>
            </a:r>
            <a:r>
              <a:rPr lang="ru-RU" sz="1600" b="1" dirty="0">
                <a:solidFill>
                  <a:srgbClr val="000000"/>
                </a:solidFill>
                <a:latin typeface="Times New Roman" panose="02020603050405020304" pitchFamily="18" charset="0"/>
                <a:cs typeface="Times New Roman" panose="02020603050405020304" pitchFamily="18" charset="0"/>
              </a:rPr>
              <a:t>электроэнергетике и инцидентах в </a:t>
            </a:r>
            <a:r>
              <a:rPr lang="ru-RU" sz="1600" b="1" dirty="0" smtClean="0">
                <a:solidFill>
                  <a:srgbClr val="000000"/>
                </a:solidFill>
                <a:latin typeface="Times New Roman" panose="02020603050405020304" pitchFamily="18" charset="0"/>
                <a:cs typeface="Times New Roman" panose="02020603050405020304" pitchFamily="18" charset="0"/>
              </a:rPr>
              <a:t>электроэнергетике и </a:t>
            </a:r>
            <a:r>
              <a:rPr lang="ru-RU" sz="1600" b="1" dirty="0">
                <a:solidFill>
                  <a:srgbClr val="000000"/>
                </a:solidFill>
                <a:latin typeface="Times New Roman" panose="02020603050405020304" pitchFamily="18" charset="0"/>
                <a:cs typeface="Times New Roman" panose="02020603050405020304" pitchFamily="18" charset="0"/>
              </a:rPr>
              <a:t>представления отчетов об авариях в </a:t>
            </a:r>
            <a:r>
              <a:rPr lang="ru-RU" sz="1600" b="1" dirty="0" smtClean="0">
                <a:solidFill>
                  <a:srgbClr val="000000"/>
                </a:solidFill>
                <a:latin typeface="Times New Roman" panose="02020603050405020304" pitchFamily="18" charset="0"/>
                <a:cs typeface="Times New Roman" panose="02020603050405020304" pitchFamily="18" charset="0"/>
              </a:rPr>
              <a:t>электроэнергетике и </a:t>
            </a:r>
            <a:r>
              <a:rPr lang="ru-RU" sz="1600" b="1" dirty="0">
                <a:solidFill>
                  <a:srgbClr val="000000"/>
                </a:solidFill>
                <a:latin typeface="Times New Roman" panose="02020603050405020304" pitchFamily="18" charset="0"/>
                <a:cs typeface="Times New Roman" panose="02020603050405020304" pitchFamily="18" charset="0"/>
              </a:rPr>
              <a:t>инцидентах в электроэнергетике</a:t>
            </a:r>
          </a:p>
          <a:p>
            <a:pPr algn="just"/>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Систематизация информации об авариях в электроэнергетике и инцидентах I категории, произошедших на электростанциях установленной генерирующей мощностью 25 МВт и более (электростанциях установленной генерирующей мощностью 5 МВт и более, входящих в состав технологически изолированных территориальных электроэнергетических систем) и на объектах электросетевого хозяйства классом напряжения 110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и выше (в технологически изолированных территориальных электроэнергетических системах - также на объектах электросетевого хозяйства классом напряжения 35 </a:t>
            </a:r>
            <a:r>
              <a:rPr lang="ru-RU" sz="1600" dirty="0" err="1">
                <a:solidFill>
                  <a:srgbClr val="000000"/>
                </a:solidFill>
                <a:latin typeface="Times New Roman" panose="02020603050405020304" pitchFamily="18" charset="0"/>
                <a:cs typeface="Times New Roman" panose="02020603050405020304" pitchFamily="18" charset="0"/>
              </a:rPr>
              <a:t>кВ</a:t>
            </a:r>
            <a:r>
              <a:rPr lang="ru-RU" sz="1600" dirty="0">
                <a:solidFill>
                  <a:srgbClr val="000000"/>
                </a:solidFill>
                <a:latin typeface="Times New Roman" panose="02020603050405020304" pitchFamily="18" charset="0"/>
                <a:cs typeface="Times New Roman" panose="02020603050405020304" pitchFamily="18" charset="0"/>
              </a:rPr>
              <a:t>, относящихся к объектам диспетчеризации), осуществляется субъектом оперативно-диспетчерского управления путем ведения отраслевой базы аварийности в электроэнергетике на основании актов расследования, оперативной информации об авариях в электроэнергетике и инцидентах в электроэнергетике и отчетов об авариях в электроэнергетике и инцидентах в электроэнергетике, представляемых владельцами объектов электроэнергетики.</a:t>
            </a:r>
          </a:p>
          <a:p>
            <a:pPr algn="just"/>
            <a:r>
              <a:rPr lang="ru-RU" sz="1600" dirty="0">
                <a:solidFill>
                  <a:srgbClr val="000000"/>
                </a:solidFill>
                <a:latin typeface="Times New Roman" panose="02020603050405020304" pitchFamily="18" charset="0"/>
                <a:cs typeface="Times New Roman" panose="02020603050405020304" pitchFamily="18" charset="0"/>
              </a:rPr>
              <a:t>Результаты систематизации информации об авариях в электроэнергетике и инцидентах I категории направляются субъектом оперативно-диспетчерского управления уполномоченному федеральному органу исполнительной власти ежеквартально, не позднее 28-го числа месяца, следующего за отчетным кварталом.</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36</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a:solidFill>
                  <a:srgbClr val="000000"/>
                </a:solidFill>
                <a:latin typeface="Times New Roman" panose="02020603050405020304" pitchFamily="18" charset="0"/>
                <a:cs typeface="Times New Roman" panose="02020603050405020304" pitchFamily="18" charset="0"/>
              </a:rPr>
              <a:t>Систематизация информации об авариях в электроэнергетике, инцидентах I категории и инцидентах II категории, которые произошли на объектах электросетевого хозяйства сетевых организаций и привели к прекращению электроснабжения потребителей электрической энергии, осуществляется уполномоченным федеральным органом исполнительной власти с привлечением в соответствии с законодательством Российской Федерации подведомственного ему государственного учреждения, функции и полномочия учредителя которого осуществляет уполномоченный федеральный орган исполнительной власти.</a:t>
            </a:r>
          </a:p>
          <a:p>
            <a:pPr algn="just"/>
            <a:r>
              <a:rPr lang="ru-RU" sz="1600" dirty="0">
                <a:solidFill>
                  <a:srgbClr val="000000"/>
                </a:solidFill>
                <a:latin typeface="Times New Roman" panose="02020603050405020304" pitchFamily="18" charset="0"/>
                <a:cs typeface="Times New Roman" panose="02020603050405020304" pitchFamily="18" charset="0"/>
              </a:rPr>
              <a:t>Отчеты об авариях в электроэнергетике и инцидентах в электроэнергетике, указанные в </a:t>
            </a:r>
            <a:r>
              <a:rPr lang="ru-RU" sz="1600" dirty="0">
                <a:solidFill>
                  <a:srgbClr val="000000"/>
                </a:solidFill>
                <a:latin typeface="Times New Roman" panose="02020603050405020304" pitchFamily="18" charset="0"/>
                <a:cs typeface="Times New Roman" panose="02020603050405020304" pitchFamily="18" charset="0"/>
                <a:hlinkClick r:id="rId4" action="ppaction://hlinkfile" tooltip="а) субъекты электроэнергетики (потребители электрической энергии), на которых актами расследования возложено выполнение противоаварийных мероприятий, формируют и представляют отчеты об авариях в электроэнергетике и инцидентах в электроэнергетике, содержащ"/>
              </a:rPr>
              <a:t>подпункте "а" пункта 67</a:t>
            </a:r>
            <a:r>
              <a:rPr lang="ru-RU" sz="1600" dirty="0">
                <a:solidFill>
                  <a:srgbClr val="000000"/>
                </a:solidFill>
                <a:latin typeface="Times New Roman" panose="02020603050405020304" pitchFamily="18" charset="0"/>
                <a:cs typeface="Times New Roman" panose="02020603050405020304" pitchFamily="18" charset="0"/>
              </a:rPr>
              <a:t> настоящих Правил, ежемесячно, до 10-го числа месяца, следующего за отчетным месяцем, представляются:</a:t>
            </a:r>
          </a:p>
          <a:p>
            <a:pPr algn="just"/>
            <a:r>
              <a:rPr lang="ru-RU" sz="1600" dirty="0">
                <a:solidFill>
                  <a:srgbClr val="000000"/>
                </a:solidFill>
                <a:latin typeface="Times New Roman" panose="02020603050405020304" pitchFamily="18" charset="0"/>
                <a:cs typeface="Times New Roman" panose="02020603050405020304" pitchFamily="18" charset="0"/>
              </a:rPr>
              <a:t>субъектом оперативно-диспетчерского управления в соответствующий территориальный орган федерального государственного энергетического надзора;</a:t>
            </a:r>
          </a:p>
          <a:p>
            <a:pPr algn="just"/>
            <a:r>
              <a:rPr lang="ru-RU" sz="1600" dirty="0">
                <a:solidFill>
                  <a:srgbClr val="000000"/>
                </a:solidFill>
                <a:latin typeface="Times New Roman" panose="02020603050405020304" pitchFamily="18" charset="0"/>
                <a:cs typeface="Times New Roman" panose="02020603050405020304" pitchFamily="18" charset="0"/>
              </a:rPr>
              <a:t>иными субъектами электроэнергетики (потребителями электрической энергии) в соответствующие территориальный орган федерального государственного энергетического надзора и диспетчерский центр.</a:t>
            </a:r>
          </a:p>
          <a:p>
            <a:pPr algn="just"/>
            <a:r>
              <a:rPr lang="ru-RU" sz="1600" dirty="0">
                <a:solidFill>
                  <a:srgbClr val="000000"/>
                </a:solidFill>
                <a:latin typeface="Times New Roman" panose="02020603050405020304" pitchFamily="18" charset="0"/>
                <a:cs typeface="Times New Roman" panose="02020603050405020304" pitchFamily="18" charset="0"/>
              </a:rPr>
              <a:t>Отчет об авариях в электроэнергетике и инцидентах в электроэнергетике, указанный в </a:t>
            </a:r>
            <a:r>
              <a:rPr lang="ru-RU" sz="1600" dirty="0">
                <a:solidFill>
                  <a:srgbClr val="000000"/>
                </a:solidFill>
                <a:latin typeface="Times New Roman" panose="02020603050405020304" pitchFamily="18" charset="0"/>
                <a:cs typeface="Times New Roman" panose="02020603050405020304" pitchFamily="18" charset="0"/>
                <a:hlinkClick r:id="rId5" action="ppaction://hlinkfile" tooltip="б) субъект оперативно-диспетчерского управления формирует и представляет отчет об авариях в электроэнергетике и инцидентах I категории, произошедших на объектах электросетевого хозяйства классом напряжения 110 кВ и выше сетевых организаций."/>
              </a:rPr>
              <a:t>подпункте "б" пункта 67</a:t>
            </a:r>
            <a:r>
              <a:rPr lang="ru-RU" sz="1600" dirty="0">
                <a:solidFill>
                  <a:srgbClr val="000000"/>
                </a:solidFill>
                <a:latin typeface="Times New Roman" panose="02020603050405020304" pitchFamily="18" charset="0"/>
                <a:cs typeface="Times New Roman" panose="02020603050405020304" pitchFamily="18" charset="0"/>
              </a:rPr>
              <a:t> настоящих Правил, ежемесячно, до 25-го числа месяца, следующего за отчетным месяцем, представляется субъектом оперативно-диспетчерского управления в уполномоченный федеральный орган исполнительной власти.</a:t>
            </a: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37</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b="1" dirty="0">
                <a:solidFill>
                  <a:srgbClr val="000000"/>
                </a:solidFill>
                <a:latin typeface="Times New Roman" panose="02020603050405020304" pitchFamily="18" charset="0"/>
                <a:cs typeface="Times New Roman" panose="02020603050405020304" pitchFamily="18" charset="0"/>
              </a:rPr>
              <a:t>Приказ Минэнерго России от 30 сентября 2025 г. № 1214 «Об утверждении Порядка передачи оперативной информации об авариях в электроэнергетике и инцидентах в электроэнергетике, форм актов по результатам расследования причин аварий и инцидентов в электроэнергетике и требований к их заполнению, форм отчетов об авариях и инцидентах в электроэнергетике и требований к их заполнению и о внесении изменений в приказ Минэнерго России от 2 марта 2010 г. № 90».</a:t>
            </a: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Приказом утверждаются в новой редакции порядок передачи оперативной информации об авариях и инцидентах в электроэнергетике, формы актов по результатам расследования причин аварий и инцидентов в электроэнергетике и требования к их заполнению, формы отчетов об авариях и инцидентах в электроэнергетике и требований к их заполнению.</a:t>
            </a:r>
          </a:p>
          <a:p>
            <a:pPr algn="just"/>
            <a:r>
              <a:rPr lang="ru-RU" sz="1600" dirty="0">
                <a:solidFill>
                  <a:srgbClr val="000000"/>
                </a:solidFill>
                <a:latin typeface="Times New Roman" panose="02020603050405020304" pitchFamily="18" charset="0"/>
                <a:cs typeface="Times New Roman" panose="02020603050405020304" pitchFamily="18" charset="0"/>
              </a:rPr>
              <a:t>Также приказ предусматривает актуализацию состава подлежащей передаче оперативной информации об авариях и инцидентах, критерии оперативной информации, передаваемой владельцами объектов электроэнергетики и системным оператором в территориальные органы </a:t>
            </a:r>
            <a:r>
              <a:rPr lang="ru-RU" sz="1600" dirty="0" err="1">
                <a:solidFill>
                  <a:srgbClr val="000000"/>
                </a:solidFill>
                <a:latin typeface="Times New Roman" panose="02020603050405020304" pitchFamily="18" charset="0"/>
                <a:cs typeface="Times New Roman" panose="02020603050405020304" pitchFamily="18" charset="0"/>
              </a:rPr>
              <a:t>Ростехнадзора</a:t>
            </a:r>
            <a:r>
              <a:rPr lang="ru-RU" sz="1600" dirty="0">
                <a:solidFill>
                  <a:srgbClr val="000000"/>
                </a:solidFill>
                <a:latin typeface="Times New Roman" panose="02020603050405020304" pitchFamily="18" charset="0"/>
                <a:cs typeface="Times New Roman" panose="02020603050405020304" pitchFamily="18" charset="0"/>
              </a:rPr>
              <a:t>, установление критериев оперативной информации, подлежащей передаче в Минэнерго России, порядка и сроков ее передачи.</a:t>
            </a: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327204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79614" y="3837270"/>
            <a:ext cx="6984776" cy="959882"/>
          </a:xfrm>
        </p:spPr>
        <p:txBody>
          <a:bodyPr>
            <a:normAutofit/>
          </a:bodyPr>
          <a:lstStyle/>
          <a:p>
            <a:r>
              <a:rPr lang="ru-RU" sz="2700" dirty="0" smtClean="0">
                <a:solidFill>
                  <a:schemeClr val="bg1"/>
                </a:solidFill>
                <a:latin typeface="Lato" panose="020F0502020204030203" pitchFamily="34" charset="0"/>
                <a:cs typeface="Lato" panose="020F0502020204030203" pitchFamily="34" charset="0"/>
              </a:rPr>
              <a:t>СПАСИБО ЗА ВНИМАНИЕ</a:t>
            </a:r>
            <a:endParaRPr lang="ru-RU" sz="2400" dirty="0">
              <a:solidFill>
                <a:schemeClr val="bg1"/>
              </a:solidFill>
              <a:latin typeface="Lato" panose="020F0502020204030203" pitchFamily="34" charset="0"/>
              <a:cs typeface="Lato" panose="020F0502020204030203" pitchFamily="34" charset="0"/>
            </a:endParaRPr>
          </a:p>
        </p:txBody>
      </p:sp>
      <p:pic>
        <p:nvPicPr>
          <p:cNvPr id="4" name="Picture 2" descr="C:\Users\Илья\Desktop\Герб цветной.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43910" y="1550997"/>
            <a:ext cx="1632405" cy="1837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2976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4</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a:p>
            <a:pPr algn="just"/>
            <a:r>
              <a:rPr lang="ru-RU" sz="1600" b="1" dirty="0" smtClean="0">
                <a:solidFill>
                  <a:srgbClr val="000000"/>
                </a:solidFill>
                <a:latin typeface="Times New Roman" panose="02020603050405020304" pitchFamily="18" charset="0"/>
                <a:cs typeface="Times New Roman" panose="02020603050405020304" pitchFamily="18" charset="0"/>
              </a:rPr>
              <a:t>Изменены </a:t>
            </a:r>
            <a:r>
              <a:rPr lang="ru-RU" sz="1600" b="1" dirty="0">
                <a:solidFill>
                  <a:srgbClr val="000000"/>
                </a:solidFill>
                <a:latin typeface="Times New Roman" panose="02020603050405020304" pitchFamily="18" charset="0"/>
                <a:cs typeface="Times New Roman" panose="02020603050405020304" pitchFamily="18" charset="0"/>
              </a:rPr>
              <a:t>критерии аварии</a:t>
            </a:r>
            <a:r>
              <a:rPr lang="ru-RU" sz="1600" dirty="0">
                <a:solidFill>
                  <a:srgbClr val="000000"/>
                </a:solidFill>
                <a:latin typeface="Times New Roman" panose="02020603050405020304" pitchFamily="18" charset="0"/>
                <a:cs typeface="Times New Roman" panose="02020603050405020304" pitchFamily="18" charset="0"/>
              </a:rPr>
              <a:t>:</a:t>
            </a:r>
          </a:p>
          <a:p>
            <a:pPr algn="just"/>
            <a:r>
              <a:rPr lang="ru-RU" sz="1600" dirty="0">
                <a:solidFill>
                  <a:srgbClr val="000000"/>
                </a:solidFill>
                <a:latin typeface="Times New Roman" panose="02020603050405020304" pitchFamily="18" charset="0"/>
                <a:cs typeface="Times New Roman" panose="02020603050405020304" pitchFamily="18" charset="0"/>
              </a:rPr>
              <a:t>Вводится единый критерий аварии: технологическое нарушение является аварией, если в результате нарушения произошло прекращение электроснабжения потребителей суммарной мощностью 100 МВт и более</a:t>
            </a:r>
            <a:r>
              <a:rPr lang="ru-RU" sz="1600" dirty="0" smtClean="0">
                <a:solidFill>
                  <a:srgbClr val="000000"/>
                </a:solidFill>
                <a:latin typeface="Times New Roman" panose="02020603050405020304" pitchFamily="18" charset="0"/>
                <a:cs typeface="Times New Roman" panose="02020603050405020304" pitchFamily="18" charset="0"/>
              </a:rPr>
              <a:t>.</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b="1" dirty="0">
                <a:solidFill>
                  <a:srgbClr val="000000"/>
                </a:solidFill>
                <a:latin typeface="Times New Roman" panose="02020603050405020304" pitchFamily="18" charset="0"/>
                <a:cs typeface="Times New Roman" panose="02020603050405020304" pitchFamily="18" charset="0"/>
              </a:rPr>
              <a:t>Предусмотрена </a:t>
            </a:r>
            <a:r>
              <a:rPr lang="ru-RU" sz="1600" b="1" dirty="0" err="1">
                <a:solidFill>
                  <a:srgbClr val="000000"/>
                </a:solidFill>
                <a:latin typeface="Times New Roman" panose="02020603050405020304" pitchFamily="18" charset="0"/>
                <a:cs typeface="Times New Roman" panose="02020603050405020304" pitchFamily="18" charset="0"/>
              </a:rPr>
              <a:t>цифровизация</a:t>
            </a:r>
            <a:r>
              <a:rPr lang="ru-RU" sz="1600" b="1" dirty="0">
                <a:solidFill>
                  <a:srgbClr val="000000"/>
                </a:solidFill>
                <a:latin typeface="Times New Roman" panose="02020603050405020304" pitchFamily="18" charset="0"/>
                <a:cs typeface="Times New Roman" panose="02020603050405020304" pitchFamily="18" charset="0"/>
              </a:rPr>
              <a:t> процессов</a:t>
            </a:r>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Закреплена обязательность использования цифровых технологий:</a:t>
            </a:r>
          </a:p>
          <a:p>
            <a:pPr algn="just"/>
            <a:r>
              <a:rPr lang="ru-RU" sz="1600" dirty="0">
                <a:solidFill>
                  <a:srgbClr val="000000"/>
                </a:solidFill>
                <a:latin typeface="Times New Roman" panose="02020603050405020304" pitchFamily="18" charset="0"/>
                <a:cs typeface="Times New Roman" panose="02020603050405020304" pitchFamily="18" charset="0"/>
              </a:rPr>
              <a:t>- отраслевая база аварийности в электроэнергетике - единый программно-аппаратный комплекс;</a:t>
            </a:r>
          </a:p>
          <a:p>
            <a:pPr algn="just"/>
            <a:r>
              <a:rPr lang="ru-RU" sz="1600" dirty="0">
                <a:solidFill>
                  <a:srgbClr val="000000"/>
                </a:solidFill>
                <a:latin typeface="Times New Roman" panose="02020603050405020304" pitchFamily="18" charset="0"/>
                <a:cs typeface="Times New Roman" panose="02020603050405020304" pitchFamily="18" charset="0"/>
              </a:rPr>
              <a:t>- электронное оформление актов расследования с использованием ЭЦП;</a:t>
            </a:r>
          </a:p>
          <a:p>
            <a:pPr marL="285750" indent="-285750" algn="just">
              <a:buFontTx/>
              <a:buChar char="-"/>
            </a:pPr>
            <a:r>
              <a:rPr lang="ru-RU" sz="1600" dirty="0" smtClean="0">
                <a:solidFill>
                  <a:srgbClr val="000000"/>
                </a:solidFill>
                <a:latin typeface="Times New Roman" panose="02020603050405020304" pitchFamily="18" charset="0"/>
                <a:cs typeface="Times New Roman" panose="02020603050405020304" pitchFamily="18" charset="0"/>
              </a:rPr>
              <a:t>автоматизация </a:t>
            </a:r>
            <a:r>
              <a:rPr lang="ru-RU" sz="1600" dirty="0">
                <a:solidFill>
                  <a:srgbClr val="000000"/>
                </a:solidFill>
                <a:latin typeface="Times New Roman" panose="02020603050405020304" pitchFamily="18" charset="0"/>
                <a:cs typeface="Times New Roman" panose="02020603050405020304" pitchFamily="18" charset="0"/>
              </a:rPr>
              <a:t>контроля выполнения противоаварийных мероприятий</a:t>
            </a:r>
            <a:r>
              <a:rPr lang="ru-RU" sz="1600" dirty="0" smtClean="0">
                <a:solidFill>
                  <a:srgbClr val="000000"/>
                </a:solidFill>
                <a:latin typeface="Times New Roman" panose="02020603050405020304" pitchFamily="18" charset="0"/>
                <a:cs typeface="Times New Roman" panose="02020603050405020304" pitchFamily="18" charset="0"/>
              </a:rPr>
              <a:t>.</a:t>
            </a:r>
          </a:p>
          <a:p>
            <a:pPr marL="285750" indent="-285750" algn="just">
              <a:buFontTx/>
              <a:buChar char="-"/>
            </a:pPr>
            <a:endParaRPr lang="ru-RU" sz="1600" dirty="0">
              <a:solidFill>
                <a:srgbClr val="000000"/>
              </a:solidFill>
              <a:latin typeface="Times New Roman" panose="02020603050405020304" pitchFamily="18" charset="0"/>
              <a:cs typeface="Times New Roman" panose="02020603050405020304" pitchFamily="18" charset="0"/>
            </a:endParaRPr>
          </a:p>
          <a:p>
            <a:pPr algn="just"/>
            <a:r>
              <a:rPr lang="ru-RU" sz="1600" b="1" dirty="0">
                <a:solidFill>
                  <a:srgbClr val="000000"/>
                </a:solidFill>
                <a:latin typeface="Times New Roman" panose="02020603050405020304" pitchFamily="18" charset="0"/>
                <a:cs typeface="Times New Roman" panose="02020603050405020304" pitchFamily="18" charset="0"/>
              </a:rPr>
              <a:t>Предусмотрены переходные положения</a:t>
            </a:r>
            <a:r>
              <a:rPr lang="ru-RU" sz="1600" dirty="0">
                <a:solidFill>
                  <a:srgbClr val="000000"/>
                </a:solidFill>
                <a:latin typeface="Times New Roman" panose="02020603050405020304" pitchFamily="18" charset="0"/>
                <a:cs typeface="Times New Roman" panose="02020603050405020304" pitchFamily="18" charset="0"/>
              </a:rPr>
              <a:t> </a:t>
            </a:r>
          </a:p>
          <a:p>
            <a:pPr algn="just"/>
            <a:r>
              <a:rPr lang="ru-RU" sz="1600" dirty="0">
                <a:solidFill>
                  <a:srgbClr val="000000"/>
                </a:solidFill>
                <a:latin typeface="Times New Roman" panose="02020603050405020304" pitchFamily="18" charset="0"/>
                <a:cs typeface="Times New Roman" panose="02020603050405020304" pitchFamily="18" charset="0"/>
              </a:rPr>
              <a:t>Действие новых Правил - с 1 января 2026 года.</a:t>
            </a:r>
          </a:p>
          <a:p>
            <a:pPr algn="just"/>
            <a:r>
              <a:rPr lang="ru-RU" sz="1600" dirty="0">
                <a:solidFill>
                  <a:srgbClr val="000000"/>
                </a:solidFill>
                <a:latin typeface="Times New Roman" panose="02020603050405020304" pitchFamily="18" charset="0"/>
                <a:cs typeface="Times New Roman" panose="02020603050405020304" pitchFamily="18" charset="0"/>
              </a:rPr>
              <a:t>Расследование аварий, произошедших до 31 декабря 2025 года, производится по старым Правилам.</a:t>
            </a: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5</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smtClean="0">
                <a:solidFill>
                  <a:srgbClr val="000000"/>
                </a:solidFill>
                <a:latin typeface="Times New Roman" panose="02020603050405020304" pitchFamily="18" charset="0"/>
                <a:cs typeface="Times New Roman" panose="02020603050405020304" pitchFamily="18" charset="0"/>
              </a:rPr>
              <a:t>Правила </a:t>
            </a:r>
            <a:r>
              <a:rPr lang="ru-RU" sz="1600" dirty="0">
                <a:solidFill>
                  <a:srgbClr val="000000"/>
                </a:solidFill>
                <a:latin typeface="Times New Roman" panose="02020603050405020304" pitchFamily="18" charset="0"/>
                <a:cs typeface="Times New Roman" panose="02020603050405020304" pitchFamily="18" charset="0"/>
              </a:rPr>
              <a:t>определяют порядок расследования причин возникновения и развития (далее - расследование причин) аварий в электроэнергетике и инцидентов в электроэнергетике, произошедших на объектах электроэнергетики и в </a:t>
            </a:r>
            <a:r>
              <a:rPr lang="ru-RU" sz="1600" dirty="0" err="1">
                <a:solidFill>
                  <a:srgbClr val="000000"/>
                </a:solidFill>
                <a:latin typeface="Times New Roman" panose="02020603050405020304" pitchFamily="18" charset="0"/>
                <a:cs typeface="Times New Roman" panose="02020603050405020304" pitchFamily="18" charset="0"/>
              </a:rPr>
              <a:t>энергопринимающих</a:t>
            </a:r>
            <a:r>
              <a:rPr lang="ru-RU" sz="1600" dirty="0">
                <a:solidFill>
                  <a:srgbClr val="000000"/>
                </a:solidFill>
                <a:latin typeface="Times New Roman" panose="02020603050405020304" pitchFamily="18" charset="0"/>
                <a:cs typeface="Times New Roman" panose="02020603050405020304" pitchFamily="18" charset="0"/>
              </a:rPr>
              <a:t> установках потребителей электрической энергии (далее - объекты электроэнергетики), в том числе устанавливают:</a:t>
            </a:r>
          </a:p>
          <a:p>
            <a:pPr lvl="0" algn="just"/>
            <a:r>
              <a:rPr lang="ru-RU" sz="1600" dirty="0">
                <a:solidFill>
                  <a:srgbClr val="000000"/>
                </a:solidFill>
                <a:latin typeface="Times New Roman" panose="02020603050405020304" pitchFamily="18" charset="0"/>
                <a:cs typeface="Times New Roman" panose="02020603050405020304" pitchFamily="18" charset="0"/>
              </a:rPr>
              <a:t>критерии отнесения технологических нарушений на объектах электроэнергетики (далее - технологические нарушения в электроэнергетике) к авариям в электроэнергетике или инцидентам в электроэнергетике;</a:t>
            </a:r>
          </a:p>
          <a:p>
            <a:pPr lvl="0" algn="just"/>
            <a:r>
              <a:rPr lang="ru-RU" sz="1600" dirty="0">
                <a:solidFill>
                  <a:srgbClr val="000000"/>
                </a:solidFill>
                <a:latin typeface="Times New Roman" panose="02020603050405020304" pitchFamily="18" charset="0"/>
                <a:cs typeface="Times New Roman" panose="02020603050405020304" pitchFamily="18" charset="0"/>
              </a:rPr>
              <a:t>распределение функций по организации и проведению расследования причин аварий в электроэнергетике и инцидентов в электроэнергетике и участию в проведении такого расследования;</a:t>
            </a:r>
          </a:p>
          <a:p>
            <a:pPr lvl="0" algn="just"/>
            <a:r>
              <a:rPr lang="ru-RU" sz="1600" dirty="0">
                <a:solidFill>
                  <a:srgbClr val="000000"/>
                </a:solidFill>
                <a:latin typeface="Times New Roman" panose="02020603050405020304" pitchFamily="18" charset="0"/>
                <a:cs typeface="Times New Roman" panose="02020603050405020304" pitchFamily="18" charset="0"/>
              </a:rPr>
              <a:t>порядок организации и проведения расследования причин аварий в электроэнергетике и инцидентов в электроэнергетике;</a:t>
            </a:r>
          </a:p>
          <a:p>
            <a:pPr lvl="0" algn="just"/>
            <a:r>
              <a:rPr lang="ru-RU" sz="1600" dirty="0">
                <a:solidFill>
                  <a:srgbClr val="000000"/>
                </a:solidFill>
                <a:latin typeface="Times New Roman" panose="02020603050405020304" pitchFamily="18" charset="0"/>
                <a:cs typeface="Times New Roman" panose="02020603050405020304" pitchFamily="18" charset="0"/>
              </a:rPr>
              <a:t>порядок оформления результатов расследования причин аварий в электроэнергетике и инцидентов в электроэнергетике;</a:t>
            </a:r>
          </a:p>
          <a:p>
            <a:pPr lvl="0" algn="just"/>
            <a:r>
              <a:rPr lang="ru-RU" sz="1600" dirty="0">
                <a:solidFill>
                  <a:srgbClr val="000000"/>
                </a:solidFill>
                <a:latin typeface="Times New Roman" panose="02020603050405020304" pitchFamily="18" charset="0"/>
                <a:cs typeface="Times New Roman" panose="02020603050405020304" pitchFamily="18" charset="0"/>
              </a:rPr>
              <a:t>порядок разработки мероприятий по устранению причин произошедших аварий в электроэнергетике и инцидентов в электроэнергетике и предотвращению возникновения аналогичных аварий в электроэнергетике и инцидентов в электроэнергетике, устранению выявленных при расследовании недостатков (далее - противоаварийные мероприятия) и контроля за их выполнением;</a:t>
            </a:r>
          </a:p>
          <a:p>
            <a:pPr lvl="0" algn="just"/>
            <a:r>
              <a:rPr lang="ru-RU" sz="1600" dirty="0">
                <a:solidFill>
                  <a:srgbClr val="000000"/>
                </a:solidFill>
                <a:latin typeface="Times New Roman" panose="02020603050405020304" pitchFamily="18" charset="0"/>
                <a:cs typeface="Times New Roman" panose="02020603050405020304" pitchFamily="18" charset="0"/>
              </a:rPr>
              <a:t>порядок систематизации информации об авариях в электроэнергетике и инцидентах в электроэнергетике и представления отчетов об авариях в электроэнергетике и инцидентах в электроэнергетике</a:t>
            </a:r>
            <a:r>
              <a:rPr lang="ru-RU" sz="16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6</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980728"/>
            <a:ext cx="8712968"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endParaRPr lang="ru-RU" sz="1600" b="1" dirty="0" smtClean="0">
              <a:solidFill>
                <a:srgbClr val="000000"/>
              </a:solidFill>
              <a:latin typeface="Times New Roman" panose="02020603050405020304" pitchFamily="18" charset="0"/>
              <a:cs typeface="Times New Roman" panose="02020603050405020304" pitchFamily="18" charset="0"/>
            </a:endParaRPr>
          </a:p>
          <a:p>
            <a:pPr algn="just"/>
            <a:r>
              <a:rPr lang="ru-RU" sz="1600" dirty="0">
                <a:solidFill>
                  <a:srgbClr val="000000"/>
                </a:solidFill>
                <a:latin typeface="Times New Roman" panose="02020603050405020304" pitchFamily="18" charset="0"/>
                <a:cs typeface="Times New Roman" panose="02020603050405020304" pitchFamily="18" charset="0"/>
              </a:rPr>
              <a:t>Правила распространяются на:</a:t>
            </a:r>
          </a:p>
          <a:p>
            <a:pPr lvl="0" algn="just"/>
            <a:r>
              <a:rPr lang="ru-RU" sz="1600" dirty="0">
                <a:solidFill>
                  <a:srgbClr val="000000"/>
                </a:solidFill>
                <a:latin typeface="Times New Roman" panose="02020603050405020304" pitchFamily="18" charset="0"/>
                <a:cs typeface="Times New Roman" panose="02020603050405020304" pitchFamily="18" charset="0"/>
              </a:rPr>
              <a:t>субъектов электроэнергетики и потребителей электрической энергии, которые владеют на праве собственности или ином законном основании объектами электросетевого хозяйства и (или) объектами по производству электрической энергии (далее - владелец объекта электроэнергетики);</a:t>
            </a:r>
          </a:p>
          <a:p>
            <a:pPr lvl="0" algn="just"/>
            <a:r>
              <a:rPr lang="ru-RU" sz="1600" dirty="0">
                <a:solidFill>
                  <a:srgbClr val="000000"/>
                </a:solidFill>
                <a:latin typeface="Times New Roman" panose="02020603050405020304" pitchFamily="18" charset="0"/>
                <a:cs typeface="Times New Roman" panose="02020603050405020304" pitchFamily="18" charset="0"/>
              </a:rPr>
              <a:t>субъекта оперативно-диспетчерского управления в электроэнергетике - системного оператора электроэнергетических систем России (далее - субъект оперативно-диспетчерского управления);</a:t>
            </a:r>
          </a:p>
          <a:p>
            <a:pPr lvl="0" algn="just"/>
            <a:r>
              <a:rPr lang="ru-RU" sz="1600" dirty="0">
                <a:solidFill>
                  <a:srgbClr val="000000"/>
                </a:solidFill>
                <a:latin typeface="Times New Roman" panose="02020603050405020304" pitchFamily="18" charset="0"/>
                <a:cs typeface="Times New Roman" panose="02020603050405020304" pitchFamily="18" charset="0"/>
              </a:rPr>
              <a:t>федеральный орган исполнительной власти, уполномоченный Правительством Российской Федерации на осуществление функций по выработке и реализации государственной политики и нормативно-правовому регулированию в сфере топливно-энергетического комплекса (далее - уполномоченный федеральный орган исполнительной власти);</a:t>
            </a:r>
          </a:p>
          <a:p>
            <a:pPr lvl="0" algn="just"/>
            <a:r>
              <a:rPr lang="ru-RU" sz="1600" dirty="0">
                <a:solidFill>
                  <a:srgbClr val="000000"/>
                </a:solidFill>
                <a:latin typeface="Times New Roman" panose="02020603050405020304" pitchFamily="18" charset="0"/>
                <a:cs typeface="Times New Roman" panose="02020603050405020304" pitchFamily="18" charset="0"/>
              </a:rPr>
              <a:t>федеральный орган исполнительной власти, уполномоченный на осуществление федерального государственного энергетического надзора в сфере электроэнергетики (далее - орган федерального государственного энергетического надзора);</a:t>
            </a:r>
          </a:p>
          <a:p>
            <a:pPr lvl="0" algn="just"/>
            <a:r>
              <a:rPr lang="ru-RU" sz="1600" dirty="0">
                <a:solidFill>
                  <a:srgbClr val="000000"/>
                </a:solidFill>
                <a:latin typeface="Times New Roman" panose="02020603050405020304" pitchFamily="18" charset="0"/>
                <a:cs typeface="Times New Roman" panose="02020603050405020304" pitchFamily="18" charset="0"/>
              </a:rPr>
              <a:t>иных юридических и физических лиц, принимающих участие в расследовании причин аварий в электроэнергетике и инцидентов в электроэнергетике в соответствии с настоящими Правилами.</a:t>
            </a:r>
          </a:p>
          <a:p>
            <a:pPr lvl="0" algn="just"/>
            <a:r>
              <a:rPr lang="ru-RU" sz="1600" dirty="0">
                <a:solidFill>
                  <a:srgbClr val="000000"/>
                </a:solidFill>
                <a:latin typeface="Times New Roman" panose="02020603050405020304" pitchFamily="18" charset="0"/>
                <a:cs typeface="Times New Roman" panose="02020603050405020304" pitchFamily="18" charset="0"/>
              </a:rPr>
              <a:t>иных юридических и физических лиц, принимающих участие в расследовании причин аварий в электроэнергетике и инцидентов в электроэнергетике.</a:t>
            </a:r>
          </a:p>
          <a:p>
            <a:pPr algn="just"/>
            <a:endParaRPr lang="ru-RU" sz="1600" dirty="0">
              <a:solidFill>
                <a:srgbClr val="000000"/>
              </a:solidFill>
              <a:latin typeface="Times New Roman" panose="02020603050405020304" pitchFamily="18" charset="0"/>
              <a:cs typeface="Times New Roman" panose="02020603050405020304" pitchFamily="18" charset="0"/>
            </a:endParaRPr>
          </a:p>
          <a:p>
            <a:pPr algn="just" eaLnBrk="1" hangingPunct="1"/>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7</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856357"/>
            <a:ext cx="8712968" cy="5755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just"/>
            <a:r>
              <a:rPr lang="ru-RU" sz="1600" dirty="0" smtClean="0">
                <a:solidFill>
                  <a:srgbClr val="000000"/>
                </a:solidFill>
                <a:latin typeface="Times New Roman" panose="02020603050405020304" pitchFamily="18" charset="0"/>
                <a:cs typeface="Times New Roman" panose="02020603050405020304" pitchFamily="18" charset="0"/>
              </a:rPr>
              <a:t>Теперь</a:t>
            </a:r>
            <a:r>
              <a:rPr lang="ru-RU" sz="1600" dirty="0">
                <a:solidFill>
                  <a:srgbClr val="000000"/>
                </a:solidFill>
                <a:latin typeface="Times New Roman" panose="02020603050405020304" pitchFamily="18" charset="0"/>
                <a:cs typeface="Times New Roman" panose="02020603050405020304" pitchFamily="18" charset="0"/>
              </a:rPr>
              <a:t>, в соответствии с Правилами </a:t>
            </a:r>
            <a:r>
              <a:rPr lang="ru-RU" sz="1600" b="1" dirty="0">
                <a:solidFill>
                  <a:srgbClr val="000000"/>
                </a:solidFill>
                <a:latin typeface="Times New Roman" panose="02020603050405020304" pitchFamily="18" charset="0"/>
                <a:cs typeface="Times New Roman" panose="02020603050405020304" pitchFamily="18" charset="0"/>
              </a:rPr>
              <a:t>под технологическими нарушениями</a:t>
            </a:r>
            <a:r>
              <a:rPr lang="ru-RU" sz="1600" dirty="0">
                <a:solidFill>
                  <a:srgbClr val="000000"/>
                </a:solidFill>
                <a:latin typeface="Times New Roman" panose="02020603050405020304" pitchFamily="18" charset="0"/>
                <a:cs typeface="Times New Roman" panose="02020603050405020304" pitchFamily="18" charset="0"/>
              </a:rPr>
              <a:t> в электроэнергетике понимаются:</a:t>
            </a:r>
          </a:p>
          <a:p>
            <a:pPr lvl="0" algn="just"/>
            <a:r>
              <a:rPr lang="ru-RU" sz="1600" dirty="0">
                <a:solidFill>
                  <a:srgbClr val="000000"/>
                </a:solidFill>
                <a:latin typeface="Times New Roman" panose="02020603050405020304" pitchFamily="18" charset="0"/>
                <a:cs typeface="Times New Roman" panose="02020603050405020304" pitchFamily="18" charset="0"/>
              </a:rPr>
              <a:t>аварийное снижение мощности генерирующего оборудования электростанции, функционирующей в составе Единой энергетической системы России, на величину 25 МВт и более (электростанции, функционирующей в составе технологически изолированной территориальной электроэнергетической системы, - на величину 5 МВт и более). Под аварийным снижением мощности генерирующего оборудования электростанции понимается снижение фактической (текущей) мощности генерирующего оборудования электростанции вследствие отключения вспомогательного оборудования или возникновения иной неисправности на электростанции;</a:t>
            </a:r>
          </a:p>
          <a:p>
            <a:pPr lvl="0" algn="just"/>
            <a:r>
              <a:rPr lang="ru-RU" sz="1600" dirty="0">
                <a:solidFill>
                  <a:srgbClr val="000000"/>
                </a:solidFill>
                <a:latin typeface="Times New Roman" panose="02020603050405020304" pitchFamily="18" charset="0"/>
                <a:cs typeface="Times New Roman" panose="02020603050405020304" pitchFamily="18" charset="0"/>
              </a:rPr>
              <a:t>аварийное отключение и (или) повреждение линии электропередачи, оборудования объекта электроэнергетики. Под аварийным отключением линии электропередачи, оборудования объекта электроэнергетики понимается их отключение коммутационными аппаратами, действием (в том числе неправильным) автоматических защитных устройств, либо персоналом вследствие недопустимого отклонения технологических параметров работы линии электропередачи или оборудования, либо вследствие ошибочных или неправильных действий (бездействия) персонала. При этом в качестве отключения и (или) повреждения линии электропередачи рассматривается отключение (повреждение) линии электропередачи в целом, а также отключение (повреждение) одной цепи </a:t>
            </a:r>
            <a:r>
              <a:rPr lang="ru-RU" sz="1600" dirty="0" err="1">
                <a:solidFill>
                  <a:srgbClr val="000000"/>
                </a:solidFill>
                <a:latin typeface="Times New Roman" panose="02020603050405020304" pitchFamily="18" charset="0"/>
                <a:cs typeface="Times New Roman" panose="02020603050405020304" pitchFamily="18" charset="0"/>
              </a:rPr>
              <a:t>двухцепной</a:t>
            </a:r>
            <a:r>
              <a:rPr lang="ru-RU" sz="1600" dirty="0">
                <a:solidFill>
                  <a:srgbClr val="000000"/>
                </a:solidFill>
                <a:latin typeface="Times New Roman" panose="02020603050405020304" pitchFamily="18" charset="0"/>
                <a:cs typeface="Times New Roman" panose="02020603050405020304" pitchFamily="18" charset="0"/>
              </a:rPr>
              <a:t> или </a:t>
            </a:r>
            <a:r>
              <a:rPr lang="ru-RU" sz="1600" dirty="0" err="1">
                <a:solidFill>
                  <a:srgbClr val="000000"/>
                </a:solidFill>
                <a:latin typeface="Times New Roman" panose="02020603050405020304" pitchFamily="18" charset="0"/>
                <a:cs typeface="Times New Roman" panose="02020603050405020304" pitchFamily="18" charset="0"/>
              </a:rPr>
              <a:t>многоцепной</a:t>
            </a:r>
            <a:r>
              <a:rPr lang="ru-RU" sz="1600" dirty="0">
                <a:solidFill>
                  <a:srgbClr val="000000"/>
                </a:solidFill>
                <a:latin typeface="Times New Roman" panose="02020603050405020304" pitchFamily="18" charset="0"/>
                <a:cs typeface="Times New Roman" panose="02020603050405020304" pitchFamily="18" charset="0"/>
              </a:rPr>
              <a:t> линии электропередачи. Под автоматическими защитными устройствами понимаются комплексы и устройства релейной защиты и автоматики, технологические защиты и автоматика тепломеханического, гидроэнергетического оборудования и иные устройства, предназначенные для отключения поврежденной линии электропередачи и (или) оборудования объекта электроэнергетики</a:t>
            </a:r>
            <a:r>
              <a:rPr lang="ru-RU" sz="16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8</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197097" y="817315"/>
            <a:ext cx="8712968"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lvl="0" algn="just"/>
            <a:r>
              <a:rPr lang="ru-RU" sz="1600" dirty="0" smtClean="0">
                <a:solidFill>
                  <a:srgbClr val="000000"/>
                </a:solidFill>
                <a:latin typeface="Times New Roman" panose="02020603050405020304" pitchFamily="18" charset="0"/>
                <a:cs typeface="Times New Roman" panose="02020603050405020304" pitchFamily="18" charset="0"/>
              </a:rPr>
              <a:t>неправильная </a:t>
            </a:r>
            <a:r>
              <a:rPr lang="ru-RU" sz="1600" dirty="0">
                <a:solidFill>
                  <a:srgbClr val="000000"/>
                </a:solidFill>
                <a:latin typeface="Times New Roman" panose="02020603050405020304" pitchFamily="18" charset="0"/>
                <a:cs typeface="Times New Roman" panose="02020603050405020304" pitchFamily="18" charset="0"/>
              </a:rPr>
              <a:t>работа комплексов и устройств релейной защиты и автоматики или иных автоматических защитных устройств;</a:t>
            </a:r>
          </a:p>
          <a:p>
            <a:pPr lvl="0" algn="just"/>
            <a:r>
              <a:rPr lang="ru-RU" sz="1600" dirty="0">
                <a:solidFill>
                  <a:srgbClr val="000000"/>
                </a:solidFill>
                <a:latin typeface="Times New Roman" panose="02020603050405020304" pitchFamily="18" charset="0"/>
                <a:cs typeface="Times New Roman" panose="02020603050405020304" pitchFamily="18" charset="0"/>
              </a:rPr>
              <a:t>нарушение (отказ) в работе средств диспетчерского и технологического управления, включая оборудование телемеханики и связи, а также нарушение (отказ) в работе автоматизированных систем диспетчерского управления диспетчерского центра субъекта оперативно-диспетчерского управления (далее - диспетчерский центр), автоматизированных систем технологического управления центра управления сетями, центра управления ветровыми (солнечными) электростанциями, центра управления каскадом малых гидроэлектростанций или структурного подразделения потребителя электрической энергии, осуществляющего функции оперативно-технологического управления, в том числе функции технологического управления и ведения, в отношении принадлежащих ему линий электропередачи, оборудования и устройств объектов электросетевого хозяйства, находящихся в зоне эксплуатационного обслуживания потребителя электрической энергии (далее - центр управления), автоматизированных систем управления технологическими процессами объектов электроэнергетики;</a:t>
            </a:r>
          </a:p>
          <a:p>
            <a:pPr lvl="0" algn="just"/>
            <a:r>
              <a:rPr lang="ru-RU" sz="1600" dirty="0">
                <a:solidFill>
                  <a:srgbClr val="000000"/>
                </a:solidFill>
                <a:latin typeface="Times New Roman" panose="02020603050405020304" pitchFamily="18" charset="0"/>
                <a:cs typeface="Times New Roman" panose="02020603050405020304" pitchFamily="18" charset="0"/>
              </a:rPr>
              <a:t>недопустимое отклонение технологических параметров работы линии электропередачи, оборудования или устройства объекта электроэнергетики. Под недопустимым отклонением технологических параметров работы линии электропередачи, оборудования или устройства объекта электроэнергетики понимается возникновение неисправности в их работе, недопустимой по условиям безопасной эксплуатации линии электропередачи, оборудования или устройства, предусмотренным в соответствии с нормативными правовыми актами Российской Федерации, нормативно-техническими документами и технической документацией, и приведшей к принятию срочных мер по выводу из работы неисправной линии электропередачи, оборудования или устройства объекта электроэнергетики в целях предотвращения их разрушения или дальнейшего повреждения</a:t>
            </a:r>
            <a:r>
              <a:rPr lang="ru-RU" sz="1600" dirty="0" smtClean="0">
                <a:solidFill>
                  <a:srgbClr val="000000"/>
                </a:solidFill>
                <a:latin typeface="Times New Roman" panose="02020603050405020304" pitchFamily="18" charset="0"/>
                <a:cs typeface="Times New Roman" panose="02020603050405020304" pitchFamily="18" charset="0"/>
              </a:rPr>
              <a:t>;</a:t>
            </a:r>
            <a:endParaRPr lang="ru-RU" altLang="ru-RU" sz="16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descr="C:\Users\Илья\Desktop\ростехнадзорВерхний колонтитул.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60648"/>
            <a:ext cx="9036496" cy="5760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Заголовок 1"/>
          <p:cNvSpPr>
            <a:spLocks noGrp="1"/>
          </p:cNvSpPr>
          <p:nvPr>
            <p:ph type="ctrTitle"/>
          </p:nvPr>
        </p:nvSpPr>
        <p:spPr>
          <a:xfrm>
            <a:off x="395655" y="368300"/>
            <a:ext cx="8568834" cy="477838"/>
          </a:xfrm>
        </p:spPr>
        <p:txBody>
          <a:bodyPr/>
          <a:lstStyle/>
          <a:p>
            <a:pPr algn="l" eaLnBrk="1" hangingPunct="1"/>
            <a:r>
              <a:rPr lang="ru-RU" altLang="ru-RU" sz="1600" dirty="0">
                <a:solidFill>
                  <a:schemeClr val="bg1"/>
                </a:solidFill>
                <a:latin typeface="Lato" pitchFamily="34" charset="0"/>
                <a:cs typeface="Lato" pitchFamily="34" charset="0"/>
              </a:rPr>
              <a:t>Изменения, вносимые в правила расследования аварий и инцидентов в электроэнергетике</a:t>
            </a:r>
            <a:endParaRPr lang="ru-RU" altLang="ru-RU" sz="1600" dirty="0" smtClean="0">
              <a:solidFill>
                <a:schemeClr val="bg1"/>
              </a:solidFill>
              <a:latin typeface="Lato" pitchFamily="34" charset="0"/>
              <a:cs typeface="Tahoma" pitchFamily="34" charset="0"/>
            </a:endParaRPr>
          </a:p>
        </p:txBody>
      </p:sp>
      <p:sp>
        <p:nvSpPr>
          <p:cNvPr id="4" name="Номер слайда 3"/>
          <p:cNvSpPr>
            <a:spLocks noGrp="1"/>
          </p:cNvSpPr>
          <p:nvPr>
            <p:ph type="sldNum" sz="quarter" idx="12"/>
          </p:nvPr>
        </p:nvSpPr>
        <p:spPr/>
        <p:txBody>
          <a:bodyPr/>
          <a:lstStyle/>
          <a:p>
            <a:pPr>
              <a:defRPr/>
            </a:pPr>
            <a:fld id="{46B5142C-E7D7-4DF9-AB95-72D040E9C5CF}" type="slidenum">
              <a:rPr lang="ru-RU" smtClean="0"/>
              <a:pPr>
                <a:defRPr/>
              </a:pPr>
              <a:t>9</a:t>
            </a:fld>
            <a:endParaRPr lang="ru-RU" dirty="0"/>
          </a:p>
        </p:txBody>
      </p:sp>
      <p:sp>
        <p:nvSpPr>
          <p:cNvPr id="14355" name="TextBox 203"/>
          <p:cNvSpPr txBox="1">
            <a:spLocks noChangeArrowheads="1"/>
          </p:cNvSpPr>
          <p:nvPr/>
        </p:nvSpPr>
        <p:spPr bwMode="auto">
          <a:xfrm>
            <a:off x="6666035" y="6069014"/>
            <a:ext cx="187569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algn="r" eaLnBrk="1" hangingPunct="1"/>
            <a:r>
              <a:rPr lang="ru-RU" altLang="ru-RU" sz="1200" dirty="0">
                <a:solidFill>
                  <a:schemeClr val="bg1"/>
                </a:solidFill>
                <a:latin typeface="Lato" pitchFamily="34" charset="0"/>
                <a:cs typeface="Lato" pitchFamily="34" charset="0"/>
              </a:rPr>
              <a:t>ИТОГО: 16 объектов</a:t>
            </a:r>
            <a:endParaRPr lang="ru-RU" altLang="ru-RU" sz="1200" b="1" dirty="0">
              <a:solidFill>
                <a:schemeClr val="bg1"/>
              </a:solidFill>
              <a:latin typeface="Lato" pitchFamily="34" charset="0"/>
              <a:cs typeface="Lato" pitchFamily="34" charset="0"/>
            </a:endParaRPr>
          </a:p>
        </p:txBody>
      </p:sp>
      <p:sp>
        <p:nvSpPr>
          <p:cNvPr id="13" name="TextBox 203"/>
          <p:cNvSpPr txBox="1">
            <a:spLocks noChangeArrowheads="1"/>
          </p:cNvSpPr>
          <p:nvPr/>
        </p:nvSpPr>
        <p:spPr bwMode="auto">
          <a:xfrm>
            <a:off x="296094" y="836712"/>
            <a:ext cx="8712968"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700">
                <a:solidFill>
                  <a:schemeClr val="tx1"/>
                </a:solidFill>
                <a:latin typeface="Calibri" pitchFamily="34" charset="0"/>
                <a:cs typeface="Arial" charset="0"/>
              </a:defRPr>
            </a:lvl1pPr>
            <a:lvl2pPr marL="742950" indent="-285750" eaLnBrk="0" hangingPunct="0">
              <a:defRPr sz="1700">
                <a:solidFill>
                  <a:schemeClr val="tx1"/>
                </a:solidFill>
                <a:latin typeface="Calibri" pitchFamily="34" charset="0"/>
                <a:cs typeface="Arial" charset="0"/>
              </a:defRPr>
            </a:lvl2pPr>
            <a:lvl3pPr marL="1143000" indent="-228600" eaLnBrk="0" hangingPunct="0">
              <a:defRPr sz="1700">
                <a:solidFill>
                  <a:schemeClr val="tx1"/>
                </a:solidFill>
                <a:latin typeface="Calibri" pitchFamily="34" charset="0"/>
                <a:cs typeface="Arial" charset="0"/>
              </a:defRPr>
            </a:lvl3pPr>
            <a:lvl4pPr marL="1600200" indent="-228600" eaLnBrk="0" hangingPunct="0">
              <a:defRPr sz="1700">
                <a:solidFill>
                  <a:schemeClr val="tx1"/>
                </a:solidFill>
                <a:latin typeface="Calibri" pitchFamily="34" charset="0"/>
                <a:cs typeface="Arial" charset="0"/>
              </a:defRPr>
            </a:lvl4pPr>
            <a:lvl5pPr marL="2057400" indent="-228600" eaLnBrk="0" hangingPunct="0">
              <a:defRPr sz="1700">
                <a:solidFill>
                  <a:schemeClr val="tx1"/>
                </a:solidFill>
                <a:latin typeface="Calibri" pitchFamily="34" charset="0"/>
                <a:cs typeface="Arial" charset="0"/>
              </a:defRPr>
            </a:lvl5pPr>
            <a:lvl6pPr marL="2514600" indent="-228600" defTabSz="892175" eaLnBrk="0" fontAlgn="base" hangingPunct="0">
              <a:spcBef>
                <a:spcPct val="0"/>
              </a:spcBef>
              <a:spcAft>
                <a:spcPct val="0"/>
              </a:spcAft>
              <a:defRPr sz="1700">
                <a:solidFill>
                  <a:schemeClr val="tx1"/>
                </a:solidFill>
                <a:latin typeface="Calibri" pitchFamily="34" charset="0"/>
                <a:cs typeface="Arial" charset="0"/>
              </a:defRPr>
            </a:lvl6pPr>
            <a:lvl7pPr marL="2971800" indent="-228600" defTabSz="892175" eaLnBrk="0" fontAlgn="base" hangingPunct="0">
              <a:spcBef>
                <a:spcPct val="0"/>
              </a:spcBef>
              <a:spcAft>
                <a:spcPct val="0"/>
              </a:spcAft>
              <a:defRPr sz="1700">
                <a:solidFill>
                  <a:schemeClr val="tx1"/>
                </a:solidFill>
                <a:latin typeface="Calibri" pitchFamily="34" charset="0"/>
                <a:cs typeface="Arial" charset="0"/>
              </a:defRPr>
            </a:lvl7pPr>
            <a:lvl8pPr marL="3429000" indent="-228600" defTabSz="892175" eaLnBrk="0" fontAlgn="base" hangingPunct="0">
              <a:spcBef>
                <a:spcPct val="0"/>
              </a:spcBef>
              <a:spcAft>
                <a:spcPct val="0"/>
              </a:spcAft>
              <a:defRPr sz="1700">
                <a:solidFill>
                  <a:schemeClr val="tx1"/>
                </a:solidFill>
                <a:latin typeface="Calibri" pitchFamily="34" charset="0"/>
                <a:cs typeface="Arial" charset="0"/>
              </a:defRPr>
            </a:lvl8pPr>
            <a:lvl9pPr marL="3886200" indent="-228600" defTabSz="892175" eaLnBrk="0" fontAlgn="base" hangingPunct="0">
              <a:spcBef>
                <a:spcPct val="0"/>
              </a:spcBef>
              <a:spcAft>
                <a:spcPct val="0"/>
              </a:spcAft>
              <a:defRPr sz="1700">
                <a:solidFill>
                  <a:schemeClr val="tx1"/>
                </a:solidFill>
                <a:latin typeface="Calibri" pitchFamily="34" charset="0"/>
                <a:cs typeface="Arial" charset="0"/>
              </a:defRPr>
            </a:lvl9pPr>
          </a:lstStyle>
          <a:p>
            <a:pPr lvl="0" algn="just"/>
            <a:r>
              <a:rPr lang="ru-RU" sz="1500" dirty="0">
                <a:solidFill>
                  <a:srgbClr val="000000"/>
                </a:solidFill>
                <a:latin typeface="Times New Roman" panose="02020603050405020304" pitchFamily="18" charset="0"/>
                <a:cs typeface="Times New Roman" panose="02020603050405020304" pitchFamily="18" charset="0"/>
              </a:rPr>
              <a:t>отказ оперативного персонала объекта электроэнергетики (центра управления) от выполнения диспетчерской команды диспетчерского персонала субъекта оперативно-диспетчерского управления (далее - диспетчерская команда), команды на изменение технологического режима работы и эксплуатационного состояния линии электропередачи, оборудования и устройства, выданной оперативным персоналом (далее - команда оперативного персонала) иного субъекта электроэнергетики (в случае, когда в соответствии с правилами технической эксплуатации электрических станций и сетей Российской Федерации, утвержденными уполномоченным федеральным органом исполнительной власти, выполнение команды оперативного персонала является обязательным), либо изменение технологического режима работы или эксплуатационного состояния линии электропередачи, оборудования и устройства без получения диспетчерской команды или диспетчерского разрешения диспетчерского персонала субъекта оперативно-диспетчерского управления, команды оперативного персонала иного субъекта электроэнергетики или выдаваемого им подтверждения возможности изменения технологического режима работы и эксплуатационного состояния линии электропередачи, оборудования и устройства (далее - подтверждение оперативного персонала), за исключением случаев, когда невыполнение диспетчерской команды (команды оперативного персонала) или изменение технологического режима работы или эксплуатационного состояния без диспетчерской команды или диспетчерского разрешения (команды оперативного персонала или подтверждения оперативного персонала) допускается в соответствии с </a:t>
            </a:r>
            <a:r>
              <a:rPr lang="ru-RU" sz="1500" dirty="0">
                <a:solidFill>
                  <a:srgbClr val="000000"/>
                </a:solidFill>
                <a:latin typeface="Times New Roman" panose="02020603050405020304" pitchFamily="18" charset="0"/>
                <a:cs typeface="Times New Roman" panose="02020603050405020304" pitchFamily="18" charset="0"/>
                <a:hlinkClick r:id="rId4" tooltip="Постановление Правительства РФ от 27.12.2004 N 854 (ред. от 27.12.2024) &quot;Об утверждении Правил оперативно-диспетчерского управления в электроэнергетике&quot; {КонсультантПлюс}"/>
              </a:rPr>
              <a:t>Правилами</a:t>
            </a:r>
            <a:r>
              <a:rPr lang="ru-RU" sz="1500" dirty="0">
                <a:solidFill>
                  <a:srgbClr val="000000"/>
                </a:solidFill>
                <a:latin typeface="Times New Roman" panose="02020603050405020304" pitchFamily="18" charset="0"/>
                <a:cs typeface="Times New Roman" panose="02020603050405020304" pitchFamily="18" charset="0"/>
              </a:rPr>
              <a:t> оперативно-диспетчерского управления в электроэнергетике, утвержденными постановлением Правительства Российской Федерации от 27 декабря 2004 г. N 854 "Об утверждении Правил оперативно-диспетчерского управления в электроэнергетике", или правилами технической эксплуатации электрических станций и сетей Российской Федерации, утвержденными уполномоченным федеральным органом исполнительной власти;</a:t>
            </a:r>
          </a:p>
          <a:p>
            <a:pPr lvl="0" algn="just"/>
            <a:r>
              <a:rPr lang="ru-RU" sz="1500" dirty="0">
                <a:solidFill>
                  <a:srgbClr val="000000"/>
                </a:solidFill>
                <a:latin typeface="Times New Roman" panose="02020603050405020304" pitchFamily="18" charset="0"/>
                <a:cs typeface="Times New Roman" panose="02020603050405020304" pitchFamily="18" charset="0"/>
              </a:rPr>
              <a:t>переход тепловой электростанции в режим выживания с использованием неснижаемого запаса топлива</a:t>
            </a:r>
            <a:r>
              <a:rPr lang="ru-RU" sz="1500" dirty="0" smtClean="0">
                <a:solidFill>
                  <a:srgbClr val="000000"/>
                </a:solidFill>
                <a:latin typeface="Times New Roman" panose="02020603050405020304" pitchFamily="18" charset="0"/>
                <a:cs typeface="Times New Roman" panose="02020603050405020304" pitchFamily="18" charset="0"/>
              </a:rPr>
              <a:t>.</a:t>
            </a:r>
            <a:endParaRPr lang="ru-RU" altLang="ru-RU" sz="15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694627"/>
      </p:ext>
    </p:extLst>
  </p:cSld>
  <p:clrMapOvr>
    <a:masterClrMapping/>
  </p:clrMapOvr>
  <p:timing>
    <p:tnLst>
      <p:par>
        <p:cTn id="1" dur="indefinite" restart="never" nodeType="tmRoot"/>
      </p:par>
    </p:tnLst>
  </p:timing>
</p:sld>
</file>

<file path=ppt/theme/theme1.xml><?xml version="1.0" encoding="utf-8"?>
<a:theme xmlns:a="http://schemas.openxmlformats.org/drawingml/2006/main" name="1_Тема Office">
  <a:themeElements>
    <a:clrScheme name="Стандартная СЗУ">
      <a:dk1>
        <a:srgbClr val="0D75BA"/>
      </a:dk1>
      <a:lt1>
        <a:sysClr val="window" lastClr="FFFFFF"/>
      </a:lt1>
      <a:dk2>
        <a:srgbClr val="0D75BA"/>
      </a:dk2>
      <a:lt2>
        <a:srgbClr val="B0B0B0"/>
      </a:lt2>
      <a:accent1>
        <a:srgbClr val="3498DB"/>
      </a:accent1>
      <a:accent2>
        <a:srgbClr val="D61C35"/>
      </a:accent2>
      <a:accent3>
        <a:srgbClr val="22BA59"/>
      </a:accent3>
      <a:accent4>
        <a:srgbClr val="ED9A00"/>
      </a:accent4>
      <a:accent5>
        <a:srgbClr val="1DD6B7"/>
      </a:accent5>
      <a:accent6>
        <a:srgbClr val="D61D7D"/>
      </a:accent6>
      <a:hlink>
        <a:srgbClr val="002060"/>
      </a:hlink>
      <a:folHlink>
        <a:srgbClr val="800080"/>
      </a:folHlink>
    </a:clrScheme>
    <a:fontScheme name="Основной текст на белом фоне">
      <a:majorFont>
        <a:latin typeface="Lato Light"/>
        <a:ea typeface=""/>
        <a:cs typeface=""/>
      </a:majorFont>
      <a:minorFont>
        <a:latin typeface="Lato Light"/>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4000</TotalTime>
  <Words>7103</Words>
  <Application>Microsoft Office PowerPoint</Application>
  <PresentationFormat>Экран (4:3)</PresentationFormat>
  <Paragraphs>344</Paragraphs>
  <Slides>38</Slides>
  <Notes>38</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1_Тема Office</vt:lpstr>
      <vt:lpstr> Изменения, вносимые в правила расследования аварий и инцидентов в электроэнергетике.    ДОКЛАДЧИК:    ГРИНЬ ДМИТРИЙ ГЕННАДЬЕВИЧ   </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Изменения, вносимые в правила расследования аварий и инцидентов в электроэнергетике</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ИТОГИ РАБОТЫ  СЕВЕРО-ЗАПАДНОГО УПРАВЛЕНИЯ РОСТЕХНАДЗОРА (отдел) ЗА 12 МЕСЯЦЕВ 2018 ГОДА</dc:title>
  <dc:creator>Лаппо Максим Васильевич</dc:creator>
  <cp:lastModifiedBy>Посыпайко Игорь Николаевич</cp:lastModifiedBy>
  <cp:revision>730</cp:revision>
  <cp:lastPrinted>2024-05-07T07:54:25Z</cp:lastPrinted>
  <dcterms:created xsi:type="dcterms:W3CDTF">2019-02-13T13:05:11Z</dcterms:created>
  <dcterms:modified xsi:type="dcterms:W3CDTF">2025-10-22T07:37:09Z</dcterms:modified>
</cp:coreProperties>
</file>